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9144000"/>
  <p:notesSz cx="7315200" cy="9601200"/>
  <p:embeddedFontLst>
    <p:embeddedFont>
      <p:font typeface="Garamond"/>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2D200454-40CA-4A62-9FC3-DE9A4176ACB9}">
      <p15:notesGuideLst>
        <p15:guide id="1" orient="horz" pos="3024">
          <p15:clr>
            <a:srgbClr val="A4A3A4"/>
          </p15:clr>
        </p15:guide>
        <p15:guide id="2" pos="2304">
          <p15:clr>
            <a:srgbClr val="A4A3A4"/>
          </p15:clr>
        </p15:guide>
      </p15:notesGuideLst>
    </p:ext>
    <p:ext uri="GoogleSlidesCustomDataVersion2">
      <go:slidesCustomData xmlns:go="http://customooxmlschemas.google.com/" r:id="rId30" roundtripDataSignature="AMtx7mg2xad9nyQaJnnzhh+E7DzWB4TLz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notesViewPr>
    <p:cSldViewPr snapToGrid="0">
      <p:cViewPr varScale="1">
        <p:scale>
          <a:sx n="100" d="100"/>
          <a:sy n="100" d="100"/>
        </p:scale>
        <p:origin x="0" y="0"/>
      </p:cViewPr>
      <p:guideLst>
        <p:guide pos="3024" orient="horz"/>
        <p:guide pos="2304"/>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Garamond-regular.fntdata"/><Relationship Id="rId25" Type="http://schemas.openxmlformats.org/officeDocument/2006/relationships/slide" Target="slides/slide20.xml"/><Relationship Id="rId28" Type="http://schemas.openxmlformats.org/officeDocument/2006/relationships/font" Target="fonts/Garamond-italic.fntdata"/><Relationship Id="rId27" Type="http://schemas.openxmlformats.org/officeDocument/2006/relationships/font" Target="fonts/Garamond-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Garamond-boldItalic.fntdata"/><Relationship Id="rId7" Type="http://schemas.openxmlformats.org/officeDocument/2006/relationships/slide" Target="slides/slide2.xml"/><Relationship Id="rId8" Type="http://schemas.openxmlformats.org/officeDocument/2006/relationships/slide" Target="slides/slide3.xml"/><Relationship Id="rId3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3.jp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170238" cy="479425"/>
          </a:xfrm>
          <a:prstGeom prst="rect">
            <a:avLst/>
          </a:prstGeom>
          <a:noFill/>
          <a:ln>
            <a:noFill/>
          </a:ln>
        </p:spPr>
        <p:txBody>
          <a:bodyPr anchorCtr="0" anchor="t" bIns="48325" lIns="96650" spcFirstLastPara="1" rIns="96650" wrap="square" tIns="48325">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2pPr>
            <a:lvl3pPr lvl="2"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3pPr>
            <a:lvl4pPr lvl="3"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4pPr>
            <a:lvl5pPr lvl="4"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4143375" y="0"/>
            <a:ext cx="3170238" cy="479425"/>
          </a:xfrm>
          <a:prstGeom prst="rect">
            <a:avLst/>
          </a:prstGeom>
          <a:noFill/>
          <a:ln>
            <a:noFill/>
          </a:ln>
        </p:spPr>
        <p:txBody>
          <a:bodyPr anchorCtr="0" anchor="t" bIns="48325" lIns="96650" spcFirstLastPara="1" rIns="96650" wrap="square" tIns="48325">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2pPr>
            <a:lvl3pPr lvl="2"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3pPr>
            <a:lvl4pPr lvl="3"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4pPr>
            <a:lvl5pPr lvl="4"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731838" y="4560888"/>
            <a:ext cx="5851525" cy="4319587"/>
          </a:xfrm>
          <a:prstGeom prst="rect">
            <a:avLst/>
          </a:prstGeom>
          <a:noFill/>
          <a:ln>
            <a:noFill/>
          </a:ln>
        </p:spPr>
        <p:txBody>
          <a:bodyPr anchorCtr="0" anchor="t" bIns="48325" lIns="96650" spcFirstLastPara="1" rIns="96650" wrap="square" tIns="48325">
            <a:noAutofit/>
          </a:bodyPr>
          <a:lstStyle>
            <a:lvl1pPr indent="-228600" lvl="0" marL="4572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120188"/>
            <a:ext cx="3170238" cy="479425"/>
          </a:xfrm>
          <a:prstGeom prst="rect">
            <a:avLst/>
          </a:prstGeom>
          <a:noFill/>
          <a:ln>
            <a:noFill/>
          </a:ln>
        </p:spPr>
        <p:txBody>
          <a:bodyPr anchorCtr="0" anchor="b" bIns="48325" lIns="96650" spcFirstLastPara="1" rIns="96650" wrap="square" tIns="48325">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2pPr>
            <a:lvl3pPr lvl="2"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3pPr>
            <a:lvl4pPr lvl="3"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4pPr>
            <a:lvl5pPr lvl="4"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143375" y="9120188"/>
            <a:ext cx="3170238" cy="479425"/>
          </a:xfrm>
          <a:prstGeom prst="rect">
            <a:avLst/>
          </a:prstGeom>
          <a:noFill/>
          <a:ln>
            <a:noFill/>
          </a:ln>
        </p:spPr>
        <p:txBody>
          <a:bodyPr anchorCtr="0" anchor="b" bIns="48325" lIns="96650" spcFirstLastPara="1" rIns="96650" wrap="square" tIns="48325">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1:notes"/>
          <p:cNvSpPr txBox="1"/>
          <p:nvPr>
            <p:ph idx="12" type="sldNum"/>
          </p:nvPr>
        </p:nvSpPr>
        <p:spPr>
          <a:xfrm>
            <a:off x="4143375" y="9120188"/>
            <a:ext cx="3170238" cy="479425"/>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
        <p:nvSpPr>
          <p:cNvPr id="60" name="Google Shape;60;p1: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1" name="Google Shape;61;p1:notes"/>
          <p:cNvSpPr txBox="1"/>
          <p:nvPr>
            <p:ph idx="1" type="body"/>
          </p:nvPr>
        </p:nvSpPr>
        <p:spPr>
          <a:xfrm>
            <a:off x="731838" y="4560888"/>
            <a:ext cx="5851525" cy="4319587"/>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4: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4" name="Google Shape;154;p4:notes"/>
          <p:cNvSpPr txBox="1"/>
          <p:nvPr>
            <p:ph idx="1" type="body"/>
          </p:nvPr>
        </p:nvSpPr>
        <p:spPr>
          <a:xfrm>
            <a:off x="731838" y="4560888"/>
            <a:ext cx="5851525" cy="4319587"/>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55" name="Google Shape;155;p4:notes"/>
          <p:cNvSpPr txBox="1"/>
          <p:nvPr>
            <p:ph idx="12" type="sldNum"/>
          </p:nvPr>
        </p:nvSpPr>
        <p:spPr>
          <a:xfrm>
            <a:off x="4143375" y="9120188"/>
            <a:ext cx="3170238" cy="479425"/>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61e5a1da4b_0_79: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5" name="Google Shape;165;g261e5a1da4b_0_79: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66" name="Google Shape;166;g261e5a1da4b_0_79: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61e5a1da4b_0_90: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6" name="Google Shape;176;g261e5a1da4b_0_90: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77" name="Google Shape;177;g261e5a1da4b_0_90: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61e5a1da4b_0_101: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7" name="Google Shape;187;g261e5a1da4b_0_101: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88" name="Google Shape;188;g261e5a1da4b_0_101: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61e5a1da4b_0_112: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8" name="Google Shape;198;g261e5a1da4b_0_112: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99" name="Google Shape;199;g261e5a1da4b_0_112: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61e5a1da4b_0_123: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09" name="Google Shape;209;g261e5a1da4b_0_123: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10" name="Google Shape;210;g261e5a1da4b_0_123: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5: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20" name="Google Shape;220;p5:notes"/>
          <p:cNvSpPr txBox="1"/>
          <p:nvPr>
            <p:ph idx="1" type="body"/>
          </p:nvPr>
        </p:nvSpPr>
        <p:spPr>
          <a:xfrm>
            <a:off x="731838" y="4560888"/>
            <a:ext cx="5851525" cy="4319587"/>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21" name="Google Shape;221;p5:notes"/>
          <p:cNvSpPr txBox="1"/>
          <p:nvPr>
            <p:ph idx="12" type="sldNum"/>
          </p:nvPr>
        </p:nvSpPr>
        <p:spPr>
          <a:xfrm>
            <a:off x="4143375" y="9120188"/>
            <a:ext cx="3170238" cy="479425"/>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61e5a1da4b_0_147: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0" name="Google Shape;230;g261e5a1da4b_0_147: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31" name="Google Shape;231;g261e5a1da4b_0_147: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61e5a1da4b_0_138: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0" name="Google Shape;240;g261e5a1da4b_0_138: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41" name="Google Shape;241;g261e5a1da4b_0_138: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6: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50" name="Google Shape;250;p6:notes"/>
          <p:cNvSpPr txBox="1"/>
          <p:nvPr>
            <p:ph idx="1" type="body"/>
          </p:nvPr>
        </p:nvSpPr>
        <p:spPr>
          <a:xfrm>
            <a:off x="731838" y="4560888"/>
            <a:ext cx="5851525" cy="4319587"/>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51" name="Google Shape;251;p6:notes"/>
          <p:cNvSpPr txBox="1"/>
          <p:nvPr>
            <p:ph idx="12" type="sldNum"/>
          </p:nvPr>
        </p:nvSpPr>
        <p:spPr>
          <a:xfrm>
            <a:off x="4143375" y="9120188"/>
            <a:ext cx="3170238" cy="479425"/>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2: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71" name="Google Shape;71;p2:notes"/>
          <p:cNvSpPr txBox="1"/>
          <p:nvPr>
            <p:ph idx="1" type="body"/>
          </p:nvPr>
        </p:nvSpPr>
        <p:spPr>
          <a:xfrm>
            <a:off x="731838" y="4560888"/>
            <a:ext cx="5851525" cy="4319587"/>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72" name="Google Shape;72;p2:notes"/>
          <p:cNvSpPr txBox="1"/>
          <p:nvPr>
            <p:ph idx="12" type="sldNum"/>
          </p:nvPr>
        </p:nvSpPr>
        <p:spPr>
          <a:xfrm>
            <a:off x="4143375" y="9120188"/>
            <a:ext cx="3170238" cy="479425"/>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7:notes"/>
          <p:cNvSpPr txBox="1"/>
          <p:nvPr>
            <p:ph idx="1" type="body"/>
          </p:nvPr>
        </p:nvSpPr>
        <p:spPr>
          <a:xfrm>
            <a:off x="731838" y="4560888"/>
            <a:ext cx="5851525" cy="4319587"/>
          </a:xfrm>
          <a:prstGeom prst="rect">
            <a:avLst/>
          </a:prstGeom>
        </p:spPr>
        <p:txBody>
          <a:bodyPr anchorCtr="0" anchor="t" bIns="48325" lIns="96650" spcFirstLastPara="1" rIns="96650" wrap="square" tIns="48325">
            <a:noAutofit/>
          </a:bodyPr>
          <a:lstStyle/>
          <a:p>
            <a:pPr indent="0" lvl="0" marL="0" rtl="0" algn="l">
              <a:spcBef>
                <a:spcPts val="360"/>
              </a:spcBef>
              <a:spcAft>
                <a:spcPts val="0"/>
              </a:spcAft>
              <a:buNone/>
            </a:pPr>
            <a:r>
              <a:t/>
            </a:r>
            <a:endParaRPr/>
          </a:p>
        </p:txBody>
      </p:sp>
      <p:sp>
        <p:nvSpPr>
          <p:cNvPr id="260" name="Google Shape;260;p7: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61e5a1da4b_0_3: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82" name="Google Shape;82;g261e5a1da4b_0_3: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83" name="Google Shape;83;g261e5a1da4b_0_3: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61e5a1da4b_0_27: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92" name="Google Shape;92;g261e5a1da4b_0_27: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93" name="Google Shape;93;g261e5a1da4b_0_27: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1e5a1da4b_0_36: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02" name="Google Shape;102;g261e5a1da4b_0_36: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03" name="Google Shape;103;g261e5a1da4b_0_36: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61e5a1da4b_0_45: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2" name="Google Shape;112;g261e5a1da4b_0_45: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13" name="Google Shape;113;g261e5a1da4b_0_45: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3: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22" name="Google Shape;122;p3:notes"/>
          <p:cNvSpPr txBox="1"/>
          <p:nvPr>
            <p:ph idx="1" type="body"/>
          </p:nvPr>
        </p:nvSpPr>
        <p:spPr>
          <a:xfrm>
            <a:off x="731838" y="4560888"/>
            <a:ext cx="5851525" cy="4319587"/>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23" name="Google Shape;123;p3:notes"/>
          <p:cNvSpPr txBox="1"/>
          <p:nvPr>
            <p:ph idx="12" type="sldNum"/>
          </p:nvPr>
        </p:nvSpPr>
        <p:spPr>
          <a:xfrm>
            <a:off x="4143375" y="9120188"/>
            <a:ext cx="3170238" cy="479425"/>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61e5a1da4b_0_54: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3" name="Google Shape;133;g261e5a1da4b_0_54: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34" name="Google Shape;134;g261e5a1da4b_0_54: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1e5a1da4b_0_63: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4" name="Google Shape;144;g261e5a1da4b_0_63:notes"/>
          <p:cNvSpPr txBox="1"/>
          <p:nvPr>
            <p:ph idx="1" type="body"/>
          </p:nvPr>
        </p:nvSpPr>
        <p:spPr>
          <a:xfrm>
            <a:off x="731838" y="4560888"/>
            <a:ext cx="5851500" cy="431970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45" name="Google Shape;145;g261e5a1da4b_0_63:notes"/>
          <p:cNvSpPr txBox="1"/>
          <p:nvPr>
            <p:ph idx="12" type="sldNum"/>
          </p:nvPr>
        </p:nvSpPr>
        <p:spPr>
          <a:xfrm>
            <a:off x="4143375" y="9120188"/>
            <a:ext cx="3170100" cy="47940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p9"/>
          <p:cNvSpPr txBox="1"/>
          <p:nvPr>
            <p:ph type="ctrTitle"/>
          </p:nvPr>
        </p:nvSpPr>
        <p:spPr>
          <a:xfrm>
            <a:off x="609600" y="1295400"/>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C00000"/>
              </a:buClr>
              <a:buSzPts val="3600"/>
              <a:buFont typeface="Calibri"/>
              <a:buNone/>
              <a:defRPr>
                <a:solidFill>
                  <a:srgbClr val="C000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9"/>
          <p:cNvSpPr txBox="1"/>
          <p:nvPr>
            <p:ph idx="1" type="subTitle"/>
          </p:nvPr>
        </p:nvSpPr>
        <p:spPr>
          <a:xfrm>
            <a:off x="1371600" y="3505200"/>
            <a:ext cx="6400800" cy="2133600"/>
          </a:xfrm>
          <a:prstGeom prst="rect">
            <a:avLst/>
          </a:prstGeom>
          <a:noFill/>
          <a:ln>
            <a:noFill/>
          </a:ln>
        </p:spPr>
        <p:txBody>
          <a:bodyPr anchorCtr="0" anchor="t" bIns="45700" lIns="91425" spcFirstLastPara="1" rIns="91425" wrap="square" tIns="45700">
            <a:normAutofit/>
          </a:bodyPr>
          <a:lstStyle>
            <a:lvl1pPr lvl="0" algn="ctr">
              <a:spcBef>
                <a:spcPts val="560"/>
              </a:spcBef>
              <a:spcAft>
                <a:spcPts val="0"/>
              </a:spcAft>
              <a:buClr>
                <a:srgbClr val="888888"/>
              </a:buClr>
              <a:buSzPts val="2800"/>
              <a:buNone/>
              <a:defRPr>
                <a:solidFill>
                  <a:srgbClr val="888888"/>
                </a:solidFill>
              </a:defRPr>
            </a:lvl1pPr>
            <a:lvl2pPr lvl="1" algn="ctr">
              <a:spcBef>
                <a:spcPts val="520"/>
              </a:spcBef>
              <a:spcAft>
                <a:spcPts val="0"/>
              </a:spcAft>
              <a:buClr>
                <a:srgbClr val="888888"/>
              </a:buClr>
              <a:buSzPts val="26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40"/>
              </a:spcBef>
              <a:spcAft>
                <a:spcPts val="0"/>
              </a:spcAft>
              <a:buClr>
                <a:srgbClr val="888888"/>
              </a:buClr>
              <a:buSzPts val="22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3" name="Google Shape;23;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pic>
        <p:nvPicPr>
          <p:cNvPr descr="F:\UTA\ITLab\Logos\options\7_1.png" id="26" name="Google Shape;26;p9"/>
          <p:cNvPicPr preferRelativeResize="0"/>
          <p:nvPr/>
        </p:nvPicPr>
        <p:blipFill rotWithShape="1">
          <a:blip r:embed="rId2">
            <a:alphaModFix/>
          </a:blip>
          <a:srcRect b="0" l="0" r="0" t="0"/>
          <a:stretch/>
        </p:blipFill>
        <p:spPr>
          <a:xfrm>
            <a:off x="8153400" y="84138"/>
            <a:ext cx="914400" cy="753744"/>
          </a:xfrm>
          <a:prstGeom prst="rect">
            <a:avLst/>
          </a:prstGeom>
          <a:noFill/>
          <a:ln>
            <a:noFill/>
          </a:ln>
        </p:spPr>
      </p:pic>
      <p:pic>
        <p:nvPicPr>
          <p:cNvPr id="27" name="Google Shape;27;p9"/>
          <p:cNvPicPr preferRelativeResize="0"/>
          <p:nvPr/>
        </p:nvPicPr>
        <p:blipFill rotWithShape="1">
          <a:blip r:embed="rId3">
            <a:alphaModFix/>
          </a:blip>
          <a:srcRect b="36000" l="0" r="0" t="30000"/>
          <a:stretch/>
        </p:blipFill>
        <p:spPr>
          <a:xfrm>
            <a:off x="9238" y="0"/>
            <a:ext cx="2464359" cy="83788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10"/>
          <p:cNvSpPr txBox="1"/>
          <p:nvPr>
            <p:ph type="title"/>
          </p:nvPr>
        </p:nvSpPr>
        <p:spPr>
          <a:xfrm>
            <a:off x="457200" y="152400"/>
            <a:ext cx="8229600" cy="715962"/>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10"/>
          <p:cNvSpPr txBox="1"/>
          <p:nvPr>
            <p:ph idx="1" type="body"/>
          </p:nvPr>
        </p:nvSpPr>
        <p:spPr>
          <a:xfrm>
            <a:off x="457200" y="1219200"/>
            <a:ext cx="8229600" cy="4906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1" name="Google Shape;31;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pic>
        <p:nvPicPr>
          <p:cNvPr descr="F:\UTA\ITLab\Logos\options\7_2.png" id="34" name="Google Shape;34;p10"/>
          <p:cNvPicPr preferRelativeResize="0"/>
          <p:nvPr/>
        </p:nvPicPr>
        <p:blipFill rotWithShape="1">
          <a:blip r:embed="rId2">
            <a:alphaModFix/>
          </a:blip>
          <a:srcRect b="0" l="0" r="0" t="0"/>
          <a:stretch/>
        </p:blipFill>
        <p:spPr>
          <a:xfrm>
            <a:off x="6172200" y="6271083"/>
            <a:ext cx="633810" cy="442078"/>
          </a:xfrm>
          <a:prstGeom prst="rect">
            <a:avLst/>
          </a:prstGeom>
          <a:noFill/>
          <a:ln>
            <a:noFill/>
          </a:ln>
        </p:spPr>
      </p:pic>
      <p:pic>
        <p:nvPicPr>
          <p:cNvPr descr="University of Texas at Arlington - FIRE" id="35" name="Google Shape;35;p10"/>
          <p:cNvPicPr preferRelativeResize="0"/>
          <p:nvPr/>
        </p:nvPicPr>
        <p:blipFill rotWithShape="1">
          <a:blip r:embed="rId3">
            <a:alphaModFix/>
          </a:blip>
          <a:srcRect b="36000" l="0" r="58000" t="32000"/>
          <a:stretch/>
        </p:blipFill>
        <p:spPr>
          <a:xfrm>
            <a:off x="2291569" y="6271083"/>
            <a:ext cx="680231" cy="51826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11"/>
          <p:cNvSpPr txBox="1"/>
          <p:nvPr>
            <p:ph type="title"/>
          </p:nvPr>
        </p:nvSpPr>
        <p:spPr>
          <a:xfrm>
            <a:off x="457200" y="152400"/>
            <a:ext cx="8229600" cy="715962"/>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pic>
        <p:nvPicPr>
          <p:cNvPr descr="F:\UTA\ITLab\Logos\options\7_2.png" id="41" name="Google Shape;41;p11"/>
          <p:cNvPicPr preferRelativeResize="0"/>
          <p:nvPr/>
        </p:nvPicPr>
        <p:blipFill rotWithShape="1">
          <a:blip r:embed="rId2">
            <a:alphaModFix/>
          </a:blip>
          <a:srcRect b="0" l="0" r="0" t="0"/>
          <a:stretch/>
        </p:blipFill>
        <p:spPr>
          <a:xfrm>
            <a:off x="6172200" y="6271083"/>
            <a:ext cx="633810" cy="442078"/>
          </a:xfrm>
          <a:prstGeom prst="rect">
            <a:avLst/>
          </a:prstGeom>
          <a:noFill/>
          <a:ln>
            <a:noFill/>
          </a:ln>
        </p:spPr>
      </p:pic>
      <p:pic>
        <p:nvPicPr>
          <p:cNvPr descr="University of Texas at Arlington - FIRE" id="42" name="Google Shape;42;p11"/>
          <p:cNvPicPr preferRelativeResize="0"/>
          <p:nvPr/>
        </p:nvPicPr>
        <p:blipFill rotWithShape="1">
          <a:blip r:embed="rId3">
            <a:alphaModFix/>
          </a:blip>
          <a:srcRect b="36000" l="0" r="58000" t="32000"/>
          <a:stretch/>
        </p:blipFill>
        <p:spPr>
          <a:xfrm>
            <a:off x="2291569" y="6271083"/>
            <a:ext cx="680231" cy="51826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3" name="Shape 43"/>
        <p:cNvGrpSpPr/>
        <p:nvPr/>
      </p:nvGrpSpPr>
      <p:grpSpPr>
        <a:xfrm>
          <a:off x="0" y="0"/>
          <a:ext cx="0" cy="0"/>
          <a:chOff x="0" y="0"/>
          <a:chExt cx="0" cy="0"/>
        </a:xfrm>
      </p:grpSpPr>
      <p:sp>
        <p:nvSpPr>
          <p:cNvPr id="44" name="Google Shape;44;p12"/>
          <p:cNvSpPr txBox="1"/>
          <p:nvPr>
            <p:ph type="title"/>
          </p:nvPr>
        </p:nvSpPr>
        <p:spPr>
          <a:xfrm>
            <a:off x="457200" y="152400"/>
            <a:ext cx="8229600" cy="715962"/>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12"/>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6" name="Google Shape;46;p12"/>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7" name="Google Shape;4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pic>
        <p:nvPicPr>
          <p:cNvPr descr="F:\UTA\ITLab\Logos\options\7_2.png" id="50" name="Google Shape;50;p12"/>
          <p:cNvPicPr preferRelativeResize="0"/>
          <p:nvPr/>
        </p:nvPicPr>
        <p:blipFill rotWithShape="1">
          <a:blip r:embed="rId2">
            <a:alphaModFix/>
          </a:blip>
          <a:srcRect b="0" l="0" r="0" t="0"/>
          <a:stretch/>
        </p:blipFill>
        <p:spPr>
          <a:xfrm>
            <a:off x="6172200" y="6271083"/>
            <a:ext cx="633810" cy="442078"/>
          </a:xfrm>
          <a:prstGeom prst="rect">
            <a:avLst/>
          </a:prstGeom>
          <a:noFill/>
          <a:ln>
            <a:noFill/>
          </a:ln>
        </p:spPr>
      </p:pic>
      <p:pic>
        <p:nvPicPr>
          <p:cNvPr descr="University of Texas at Arlington - FIRE" id="51" name="Google Shape;51;p12"/>
          <p:cNvPicPr preferRelativeResize="0"/>
          <p:nvPr/>
        </p:nvPicPr>
        <p:blipFill rotWithShape="1">
          <a:blip r:embed="rId3">
            <a:alphaModFix/>
          </a:blip>
          <a:srcRect b="36000" l="0" r="58000" t="32000"/>
          <a:stretch/>
        </p:blipFill>
        <p:spPr>
          <a:xfrm>
            <a:off x="2291569" y="6271083"/>
            <a:ext cx="680231" cy="518268"/>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pic>
        <p:nvPicPr>
          <p:cNvPr descr="F:\UTA\ITLab\Logos\options\7_2.png" id="56" name="Google Shape;56;p13"/>
          <p:cNvPicPr preferRelativeResize="0"/>
          <p:nvPr/>
        </p:nvPicPr>
        <p:blipFill rotWithShape="1">
          <a:blip r:embed="rId2">
            <a:alphaModFix/>
          </a:blip>
          <a:srcRect b="0" l="0" r="0" t="0"/>
          <a:stretch/>
        </p:blipFill>
        <p:spPr>
          <a:xfrm>
            <a:off x="6172200" y="6271083"/>
            <a:ext cx="633810" cy="442078"/>
          </a:xfrm>
          <a:prstGeom prst="rect">
            <a:avLst/>
          </a:prstGeom>
          <a:noFill/>
          <a:ln>
            <a:noFill/>
          </a:ln>
        </p:spPr>
      </p:pic>
      <p:pic>
        <p:nvPicPr>
          <p:cNvPr descr="University of Texas at Arlington - FIRE" id="57" name="Google Shape;57;p13"/>
          <p:cNvPicPr preferRelativeResize="0"/>
          <p:nvPr/>
        </p:nvPicPr>
        <p:blipFill rotWithShape="1">
          <a:blip r:embed="rId3">
            <a:alphaModFix/>
          </a:blip>
          <a:srcRect b="36000" l="0" r="58000" t="32000"/>
          <a:stretch/>
        </p:blipFill>
        <p:spPr>
          <a:xfrm>
            <a:off x="2291569" y="6271083"/>
            <a:ext cx="680231" cy="51826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8"/>
          <p:cNvSpPr txBox="1"/>
          <p:nvPr>
            <p:ph type="title"/>
          </p:nvPr>
        </p:nvSpPr>
        <p:spPr>
          <a:xfrm>
            <a:off x="457200" y="152400"/>
            <a:ext cx="8229600" cy="715962"/>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3600"/>
              <a:buFont typeface="Calibri"/>
              <a:buNone/>
              <a:defRPr b="0" i="0" sz="36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8"/>
          <p:cNvSpPr txBox="1"/>
          <p:nvPr>
            <p:ph idx="1" type="body"/>
          </p:nvPr>
        </p:nvSpPr>
        <p:spPr>
          <a:xfrm>
            <a:off x="457200" y="1219200"/>
            <a:ext cx="8229600" cy="4906963"/>
          </a:xfrm>
          <a:prstGeom prst="rect">
            <a:avLst/>
          </a:prstGeom>
          <a:noFill/>
          <a:ln>
            <a:noFill/>
          </a:ln>
        </p:spPr>
        <p:txBody>
          <a:bodyPr anchorCtr="0" anchor="t" bIns="45700" lIns="91425" spcFirstLastPara="1" rIns="91425" wrap="square" tIns="45700">
            <a:normAutofit/>
          </a:bodyPr>
          <a:lstStyle>
            <a:lvl1pPr indent="-406400" lvl="0" marL="457200" marR="0" rtl="0" algn="l">
              <a:spcBef>
                <a:spcPts val="560"/>
              </a:spcBef>
              <a:spcAft>
                <a:spcPts val="0"/>
              </a:spcAft>
              <a:buClr>
                <a:schemeClr val="dk1"/>
              </a:buClr>
              <a:buSzPts val="2800"/>
              <a:buFont typeface="Noto Sans Symbols"/>
              <a:buChar char="⮚"/>
              <a:defRPr b="0" i="0" sz="2800" u="none" cap="none" strike="noStrike">
                <a:solidFill>
                  <a:schemeClr val="dk1"/>
                </a:solidFill>
                <a:latin typeface="Calibri"/>
                <a:ea typeface="Calibri"/>
                <a:cs typeface="Calibri"/>
                <a:sym typeface="Calibri"/>
              </a:defRPr>
            </a:lvl1pPr>
            <a:lvl2pPr indent="-393700" lvl="1" marL="914400" marR="0" rtl="0" algn="l">
              <a:spcBef>
                <a:spcPts val="520"/>
              </a:spcBef>
              <a:spcAft>
                <a:spcPts val="0"/>
              </a:spcAft>
              <a:buClr>
                <a:schemeClr val="dk1"/>
              </a:buClr>
              <a:buSzPts val="2600"/>
              <a:buFont typeface="Noto Sans Symbols"/>
              <a:buChar char="▪"/>
              <a:defRPr b="0" i="0" sz="26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Calibri"/>
              <a:buChar char="−"/>
              <a:defRPr b="0" i="0" sz="2400" u="none" cap="none" strike="noStrike">
                <a:solidFill>
                  <a:schemeClr val="dk1"/>
                </a:solidFill>
                <a:latin typeface="Calibri"/>
                <a:ea typeface="Calibri"/>
                <a:cs typeface="Calibri"/>
                <a:sym typeface="Calibri"/>
              </a:defRPr>
            </a:lvl3pPr>
            <a:lvl4pPr indent="-368300" lvl="3" marL="1828800" marR="0" rtl="0" algn="l">
              <a:spcBef>
                <a:spcPts val="440"/>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2pPr>
            <a:lvl3pPr lvl="2"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3pPr>
            <a:lvl4pPr lvl="3"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4pPr>
            <a:lvl5pPr lvl="4"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13" name="Google Shape;13;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2pPr>
            <a:lvl3pPr lvl="2"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3pPr>
            <a:lvl4pPr lvl="3"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4pPr>
            <a:lvl5pPr lvl="4"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14" name="Google Shape;14;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rgbClr val="888888"/>
                </a:solidFill>
                <a:latin typeface="Arial"/>
                <a:ea typeface="Arial"/>
                <a:cs typeface="Arial"/>
                <a:sym typeface="Arial"/>
              </a:defRPr>
            </a:lvl1pPr>
            <a:lvl2pPr indent="0" lvl="1" marL="0" marR="0" rtl="0" algn="r">
              <a:spcBef>
                <a:spcPts val="0"/>
              </a:spcBef>
              <a:spcAft>
                <a:spcPts val="0"/>
              </a:spcAft>
              <a:buNone/>
              <a:defRPr b="0" i="0" sz="1200" u="none" cap="none" strike="noStrike">
                <a:solidFill>
                  <a:srgbClr val="888888"/>
                </a:solidFill>
                <a:latin typeface="Arial"/>
                <a:ea typeface="Arial"/>
                <a:cs typeface="Arial"/>
                <a:sym typeface="Arial"/>
              </a:defRPr>
            </a:lvl2pPr>
            <a:lvl3pPr indent="0" lvl="2" marL="0" marR="0" rtl="0" algn="r">
              <a:spcBef>
                <a:spcPts val="0"/>
              </a:spcBef>
              <a:spcAft>
                <a:spcPts val="0"/>
              </a:spcAft>
              <a:buNone/>
              <a:defRPr b="0" i="0" sz="1200" u="none" cap="none" strike="noStrike">
                <a:solidFill>
                  <a:srgbClr val="888888"/>
                </a:solidFill>
                <a:latin typeface="Arial"/>
                <a:ea typeface="Arial"/>
                <a:cs typeface="Arial"/>
                <a:sym typeface="Arial"/>
              </a:defRPr>
            </a:lvl3pPr>
            <a:lvl4pPr indent="0" lvl="3" marL="0" marR="0" rtl="0" algn="r">
              <a:spcBef>
                <a:spcPts val="0"/>
              </a:spcBef>
              <a:spcAft>
                <a:spcPts val="0"/>
              </a:spcAft>
              <a:buNone/>
              <a:defRPr b="0" i="0" sz="1200" u="none" cap="none" strike="noStrike">
                <a:solidFill>
                  <a:srgbClr val="888888"/>
                </a:solidFill>
                <a:latin typeface="Arial"/>
                <a:ea typeface="Arial"/>
                <a:cs typeface="Arial"/>
                <a:sym typeface="Arial"/>
              </a:defRPr>
            </a:lvl4pPr>
            <a:lvl5pPr indent="0" lvl="4" marL="0" marR="0" rtl="0" algn="r">
              <a:spcBef>
                <a:spcPts val="0"/>
              </a:spcBef>
              <a:spcAft>
                <a:spcPts val="0"/>
              </a:spcAft>
              <a:buNone/>
              <a:defRPr b="0" i="0" sz="1200" u="none" cap="none" strike="noStrike">
                <a:solidFill>
                  <a:srgbClr val="888888"/>
                </a:solidFill>
                <a:latin typeface="Arial"/>
                <a:ea typeface="Arial"/>
                <a:cs typeface="Arial"/>
                <a:sym typeface="Arial"/>
              </a:defRPr>
            </a:lvl5pPr>
            <a:lvl6pPr indent="0" lvl="5" marL="0" marR="0" rtl="0" algn="r">
              <a:spcBef>
                <a:spcPts val="0"/>
              </a:spcBef>
              <a:spcAft>
                <a:spcPts val="0"/>
              </a:spcAft>
              <a:buNone/>
              <a:defRPr b="0" i="0" sz="1200" u="none" cap="none" strike="noStrike">
                <a:solidFill>
                  <a:srgbClr val="888888"/>
                </a:solidFill>
                <a:latin typeface="Arial"/>
                <a:ea typeface="Arial"/>
                <a:cs typeface="Arial"/>
                <a:sym typeface="Arial"/>
              </a:defRPr>
            </a:lvl6pPr>
            <a:lvl7pPr indent="0" lvl="6" marL="0" marR="0" rtl="0" algn="r">
              <a:spcBef>
                <a:spcPts val="0"/>
              </a:spcBef>
              <a:spcAft>
                <a:spcPts val="0"/>
              </a:spcAft>
              <a:buNone/>
              <a:defRPr b="0" i="0" sz="1200" u="none" cap="none" strike="noStrike">
                <a:solidFill>
                  <a:srgbClr val="888888"/>
                </a:solidFill>
                <a:latin typeface="Arial"/>
                <a:ea typeface="Arial"/>
                <a:cs typeface="Arial"/>
                <a:sym typeface="Arial"/>
              </a:defRPr>
            </a:lvl7pPr>
            <a:lvl8pPr indent="0" lvl="7" marL="0" marR="0" rtl="0" algn="r">
              <a:spcBef>
                <a:spcPts val="0"/>
              </a:spcBef>
              <a:spcAft>
                <a:spcPts val="0"/>
              </a:spcAft>
              <a:buNone/>
              <a:defRPr b="0" i="0" sz="1200" u="none" cap="none" strike="noStrike">
                <a:solidFill>
                  <a:srgbClr val="888888"/>
                </a:solidFill>
                <a:latin typeface="Arial"/>
                <a:ea typeface="Arial"/>
                <a:cs typeface="Arial"/>
                <a:sym typeface="Arial"/>
              </a:defRPr>
            </a:lvl8pPr>
            <a:lvl9pPr indent="0" lvl="8" marL="0" marR="0" rtl="0" algn="r">
              <a:spcBef>
                <a:spcPts val="0"/>
              </a:spcBef>
              <a:spcAft>
                <a:spcPts val="0"/>
              </a:spcAft>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descr="spirit_2color" id="15" name="Google Shape;15;p8"/>
          <p:cNvPicPr preferRelativeResize="0"/>
          <p:nvPr/>
        </p:nvPicPr>
        <p:blipFill rotWithShape="1">
          <a:blip r:embed="rId1">
            <a:alphaModFix/>
          </a:blip>
          <a:srcRect b="0" l="0" r="0" t="0"/>
          <a:stretch/>
        </p:blipFill>
        <p:spPr>
          <a:xfrm>
            <a:off x="1600200" y="6248400"/>
            <a:ext cx="1066800" cy="512762"/>
          </a:xfrm>
          <a:prstGeom prst="rect">
            <a:avLst/>
          </a:prstGeom>
          <a:noFill/>
          <a:ln>
            <a:noFill/>
          </a:ln>
        </p:spPr>
      </p:pic>
      <p:cxnSp>
        <p:nvCxnSpPr>
          <p:cNvPr id="16" name="Google Shape;16;p8"/>
          <p:cNvCxnSpPr/>
          <p:nvPr/>
        </p:nvCxnSpPr>
        <p:spPr>
          <a:xfrm>
            <a:off x="685800" y="6172200"/>
            <a:ext cx="7620000" cy="0"/>
          </a:xfrm>
          <a:prstGeom prst="straightConnector1">
            <a:avLst/>
          </a:prstGeom>
          <a:noFill/>
          <a:ln cap="flat" cmpd="sng" w="9525">
            <a:solidFill>
              <a:srgbClr val="202998"/>
            </a:solidFill>
            <a:prstDash val="solid"/>
            <a:round/>
            <a:headEnd len="med" w="med" type="none"/>
            <a:tailEnd len="med" w="med" type="none"/>
          </a:ln>
        </p:spPr>
      </p:cxnSp>
      <p:cxnSp>
        <p:nvCxnSpPr>
          <p:cNvPr id="17" name="Google Shape;17;p8"/>
          <p:cNvCxnSpPr/>
          <p:nvPr/>
        </p:nvCxnSpPr>
        <p:spPr>
          <a:xfrm>
            <a:off x="685800" y="6096000"/>
            <a:ext cx="5105400" cy="0"/>
          </a:xfrm>
          <a:prstGeom prst="straightConnector1">
            <a:avLst/>
          </a:prstGeom>
          <a:noFill/>
          <a:ln cap="flat" cmpd="sng" w="38100">
            <a:solidFill>
              <a:srgbClr val="202998"/>
            </a:solidFill>
            <a:prstDash val="solid"/>
            <a:round/>
            <a:headEnd len="med" w="med" type="none"/>
            <a:tailEnd len="med" w="med" type="none"/>
          </a:ln>
        </p:spPr>
      </p:cxnSp>
      <p:pic>
        <p:nvPicPr>
          <p:cNvPr descr="spirit_2color" id="18" name="Google Shape;18;p8"/>
          <p:cNvPicPr preferRelativeResize="0"/>
          <p:nvPr/>
        </p:nvPicPr>
        <p:blipFill rotWithShape="1">
          <a:blip r:embed="rId1">
            <a:alphaModFix/>
          </a:blip>
          <a:srcRect b="0" l="0" r="0" t="0"/>
          <a:stretch/>
        </p:blipFill>
        <p:spPr>
          <a:xfrm>
            <a:off x="1676400" y="6248400"/>
            <a:ext cx="1422400" cy="512762"/>
          </a:xfrm>
          <a:prstGeom prst="rect">
            <a:avLst/>
          </a:prstGeom>
          <a:noFill/>
          <a:ln>
            <a:noFill/>
          </a:ln>
        </p:spPr>
      </p:pic>
      <p:sp>
        <p:nvSpPr>
          <p:cNvPr id="19" name="Google Shape;19;p8"/>
          <p:cNvSpPr/>
          <p:nvPr/>
        </p:nvSpPr>
        <p:spPr>
          <a:xfrm>
            <a:off x="1600200" y="6218238"/>
            <a:ext cx="1676400" cy="563556"/>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200" u="none" cap="none" strike="noStrike">
              <a:solidFill>
                <a:schemeClr val="lt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
          <p:cNvSpPr/>
          <p:nvPr/>
        </p:nvSpPr>
        <p:spPr>
          <a:xfrm>
            <a:off x="762000" y="1657529"/>
            <a:ext cx="7772400" cy="1752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64" name="Google Shape;64;p1"/>
          <p:cNvSpPr/>
          <p:nvPr/>
        </p:nvSpPr>
        <p:spPr>
          <a:xfrm>
            <a:off x="0" y="762000"/>
            <a:ext cx="9144000" cy="198515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4000" u="none" cap="none" strike="noStrike">
                <a:solidFill>
                  <a:srgbClr val="990000"/>
                </a:solidFill>
                <a:latin typeface="Garamond"/>
                <a:ea typeface="Garamond"/>
                <a:cs typeface="Garamond"/>
                <a:sym typeface="Garamond"/>
              </a:rPr>
              <a:t>CSE 5330</a:t>
            </a:r>
            <a:endParaRPr/>
          </a:p>
          <a:p>
            <a:pPr indent="0" lvl="0" marL="0" marR="0" rtl="0" algn="ctr">
              <a:spcBef>
                <a:spcPts val="0"/>
              </a:spcBef>
              <a:spcAft>
                <a:spcPts val="0"/>
              </a:spcAft>
              <a:buNone/>
            </a:pPr>
            <a:r>
              <a:rPr b="1" lang="en-US" sz="4000">
                <a:solidFill>
                  <a:srgbClr val="990000"/>
                </a:solidFill>
                <a:latin typeface="Garamond"/>
                <a:ea typeface="Garamond"/>
                <a:cs typeface="Garamond"/>
                <a:sym typeface="Garamond"/>
              </a:rPr>
              <a:t>Project Presentation</a:t>
            </a:r>
            <a:endParaRPr/>
          </a:p>
          <a:p>
            <a:pPr indent="0" lvl="0" marL="0" marR="0" rtl="0" algn="ctr">
              <a:spcBef>
                <a:spcPts val="0"/>
              </a:spcBef>
              <a:spcAft>
                <a:spcPts val="0"/>
              </a:spcAft>
              <a:buNone/>
            </a:pPr>
            <a:r>
              <a:t/>
            </a:r>
            <a:endParaRPr b="1" sz="1100">
              <a:solidFill>
                <a:srgbClr val="990000"/>
              </a:solidFill>
              <a:latin typeface="Garamond"/>
              <a:ea typeface="Garamond"/>
              <a:cs typeface="Garamond"/>
              <a:sym typeface="Garamond"/>
            </a:endParaRPr>
          </a:p>
          <a:p>
            <a:pPr indent="0" lvl="0" marL="0" marR="0" rtl="0" algn="ctr">
              <a:spcBef>
                <a:spcPts val="0"/>
              </a:spcBef>
              <a:spcAft>
                <a:spcPts val="0"/>
              </a:spcAft>
              <a:buNone/>
            </a:pPr>
            <a:r>
              <a:rPr b="1" lang="en-US" sz="3200">
                <a:solidFill>
                  <a:srgbClr val="990000"/>
                </a:solidFill>
                <a:latin typeface="Garamond"/>
                <a:ea typeface="Garamond"/>
                <a:cs typeface="Garamond"/>
                <a:sym typeface="Garamond"/>
              </a:rPr>
              <a:t>Team 4</a:t>
            </a:r>
            <a:endParaRPr b="1" sz="4000">
              <a:solidFill>
                <a:srgbClr val="990000"/>
              </a:solidFill>
              <a:latin typeface="Garamond"/>
              <a:ea typeface="Garamond"/>
              <a:cs typeface="Garamond"/>
              <a:sym typeface="Garamond"/>
            </a:endParaRPr>
          </a:p>
        </p:txBody>
      </p:sp>
      <p:sp>
        <p:nvSpPr>
          <p:cNvPr id="65" name="Google Shape;65;p1"/>
          <p:cNvSpPr txBox="1"/>
          <p:nvPr>
            <p:ph idx="1" type="subTitle"/>
          </p:nvPr>
        </p:nvSpPr>
        <p:spPr>
          <a:xfrm>
            <a:off x="-67075" y="3799231"/>
            <a:ext cx="9144000" cy="6096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rgbClr val="000066"/>
              </a:buClr>
              <a:buSzPts val="2800"/>
              <a:buNone/>
            </a:pPr>
            <a:r>
              <a:rPr b="1" lang="en-US">
                <a:solidFill>
                  <a:srgbClr val="000066"/>
                </a:solidFill>
              </a:rPr>
              <a:t>Pranav Reddy Gudipati </a:t>
            </a:r>
            <a:br>
              <a:rPr b="1" lang="en-US">
                <a:solidFill>
                  <a:srgbClr val="000066"/>
                </a:solidFill>
              </a:rPr>
            </a:br>
            <a:r>
              <a:rPr b="1" lang="en-US">
                <a:solidFill>
                  <a:srgbClr val="000066"/>
                </a:solidFill>
              </a:rPr>
              <a:t>Maharshi Chiragkumar Shah</a:t>
            </a:r>
            <a:endParaRPr b="1">
              <a:solidFill>
                <a:srgbClr val="000066"/>
              </a:solidFill>
            </a:endParaRPr>
          </a:p>
          <a:p>
            <a:pPr indent="0" lvl="0" marL="0" rtl="0" algn="ctr">
              <a:spcBef>
                <a:spcPts val="0"/>
              </a:spcBef>
              <a:spcAft>
                <a:spcPts val="0"/>
              </a:spcAft>
              <a:buClr>
                <a:srgbClr val="000066"/>
              </a:buClr>
              <a:buSzPts val="2800"/>
              <a:buNone/>
            </a:pPr>
            <a:r>
              <a:rPr b="1" lang="en-US">
                <a:solidFill>
                  <a:srgbClr val="000066"/>
                </a:solidFill>
              </a:rPr>
              <a:t>Sriman Goud Emagouda</a:t>
            </a:r>
            <a:endParaRPr b="1">
              <a:solidFill>
                <a:srgbClr val="000066"/>
              </a:solidFill>
            </a:endParaRPr>
          </a:p>
          <a:p>
            <a:pPr indent="0" lvl="0" marL="0" rtl="0" algn="ctr">
              <a:spcBef>
                <a:spcPts val="0"/>
              </a:spcBef>
              <a:spcAft>
                <a:spcPts val="0"/>
              </a:spcAft>
              <a:buClr>
                <a:srgbClr val="000066"/>
              </a:buClr>
              <a:buSzPts val="2800"/>
              <a:buNone/>
            </a:pPr>
            <a:r>
              <a:rPr b="1" lang="en-US">
                <a:solidFill>
                  <a:srgbClr val="000066"/>
                </a:solidFill>
              </a:rPr>
              <a:t>Subhash Radhakrishnan</a:t>
            </a:r>
            <a:br>
              <a:rPr b="1" lang="en-US">
                <a:solidFill>
                  <a:srgbClr val="000066"/>
                </a:solidFill>
              </a:rPr>
            </a:br>
            <a:endParaRPr>
              <a:solidFill>
                <a:schemeClr val="dk1"/>
              </a:solidFill>
            </a:endParaRPr>
          </a:p>
        </p:txBody>
      </p:sp>
      <p:sp>
        <p:nvSpPr>
          <p:cNvPr id="66" name="Google Shape;66;p1"/>
          <p:cNvSpPr txBox="1"/>
          <p:nvPr/>
        </p:nvSpPr>
        <p:spPr>
          <a:xfrm>
            <a:off x="0" y="3491413"/>
            <a:ext cx="9144000" cy="307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a:p>
        </p:txBody>
      </p:sp>
      <p:sp>
        <p:nvSpPr>
          <p:cNvPr id="67" name="Google Shape;67;p1"/>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68" name="Google Shape;68;p1"/>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4"/>
          <p:cNvSpPr txBox="1"/>
          <p:nvPr>
            <p:ph type="title"/>
          </p:nvPr>
        </p:nvSpPr>
        <p:spPr>
          <a:xfrm>
            <a:off x="457200" y="103188"/>
            <a:ext cx="8229600" cy="497447"/>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Goal</a:t>
            </a:r>
            <a:endParaRPr/>
          </a:p>
        </p:txBody>
      </p:sp>
      <p:sp>
        <p:nvSpPr>
          <p:cNvPr id="158" name="Google Shape;158;p4"/>
          <p:cNvSpPr txBox="1"/>
          <p:nvPr>
            <p:ph idx="1" type="body"/>
          </p:nvPr>
        </p:nvSpPr>
        <p:spPr>
          <a:xfrm>
            <a:off x="457200" y="710799"/>
            <a:ext cx="8229600" cy="5246688"/>
          </a:xfrm>
          <a:prstGeom prst="rect">
            <a:avLst/>
          </a:prstGeom>
          <a:noFill/>
          <a:ln>
            <a:noFill/>
          </a:ln>
        </p:spPr>
        <p:txBody>
          <a:bodyPr anchorCtr="0" anchor="t" bIns="45700" lIns="91425" spcFirstLastPara="1" rIns="91425" wrap="square" tIns="45700">
            <a:normAutofit lnSpcReduction="10000"/>
          </a:bodyPr>
          <a:lstStyle/>
          <a:p>
            <a:pPr indent="-457200" lvl="0" marL="457200" rtl="0" algn="l">
              <a:spcBef>
                <a:spcPts val="0"/>
              </a:spcBef>
              <a:spcAft>
                <a:spcPts val="0"/>
              </a:spcAft>
              <a:buClr>
                <a:srgbClr val="FF0000"/>
              </a:buClr>
              <a:buSzPts val="2400"/>
              <a:buChar char="⮚"/>
            </a:pPr>
            <a:r>
              <a:rPr lang="en-US" sz="2400">
                <a:solidFill>
                  <a:srgbClr val="FF0000"/>
                </a:solidFill>
              </a:rPr>
              <a:t>We, successfully met all our business goals!</a:t>
            </a:r>
            <a:endParaRPr sz="2400">
              <a:solidFill>
                <a:srgbClr val="FF0000"/>
              </a:solidFill>
            </a:endParaRPr>
          </a:p>
          <a:p>
            <a:pPr indent="-457200" lvl="0" marL="457200" rtl="0" algn="l">
              <a:spcBef>
                <a:spcPts val="0"/>
              </a:spcBef>
              <a:spcAft>
                <a:spcPts val="0"/>
              </a:spcAft>
              <a:buClr>
                <a:srgbClr val="FF0000"/>
              </a:buClr>
              <a:buSzPts val="2400"/>
              <a:buChar char="⮚"/>
            </a:pPr>
            <a:r>
              <a:rPr lang="en-US" sz="2400">
                <a:solidFill>
                  <a:srgbClr val="FF0000"/>
                </a:solidFill>
              </a:rPr>
              <a:t>Here are 2 queries , that we thought were interesting to present :</a:t>
            </a:r>
            <a:endParaRPr sz="2400">
              <a:solidFill>
                <a:srgbClr val="FF0000"/>
              </a:solidFill>
            </a:endParaRPr>
          </a:p>
          <a:p>
            <a:pPr indent="0" lvl="0" marL="457200" rtl="0" algn="l">
              <a:spcBef>
                <a:spcPts val="0"/>
              </a:spcBef>
              <a:spcAft>
                <a:spcPts val="0"/>
              </a:spcAft>
              <a:buNone/>
            </a:pPr>
            <a:r>
              <a:t/>
            </a:r>
            <a:endParaRPr sz="2400">
              <a:solidFill>
                <a:srgbClr val="FF0000"/>
              </a:solidFill>
            </a:endParaRPr>
          </a:p>
          <a:p>
            <a:pPr indent="-304800" lvl="0" marL="457200" rtl="0" algn="l">
              <a:spcBef>
                <a:spcPts val="480"/>
              </a:spcBef>
              <a:spcAft>
                <a:spcPts val="0"/>
              </a:spcAft>
              <a:buClr>
                <a:schemeClr val="dk1"/>
              </a:buClr>
              <a:buSzPts val="2400"/>
              <a:buNone/>
            </a:pPr>
            <a:r>
              <a:t/>
            </a:r>
            <a:endParaRPr i="1" sz="2400">
              <a:solidFill>
                <a:srgbClr val="FF0000"/>
              </a:solidFill>
            </a:endParaRPr>
          </a:p>
          <a:p>
            <a:pPr indent="0" lvl="0" marL="0" rtl="0" algn="l">
              <a:spcBef>
                <a:spcPts val="480"/>
              </a:spcBef>
              <a:spcAft>
                <a:spcPts val="0"/>
              </a:spcAft>
              <a:buNone/>
            </a:pPr>
            <a:r>
              <a:t/>
            </a:r>
            <a:endParaRPr/>
          </a:p>
          <a:p>
            <a:pPr indent="0" lvl="1" marL="457200" rtl="0" algn="l">
              <a:spcBef>
                <a:spcPts val="440"/>
              </a:spcBef>
              <a:spcAft>
                <a:spcPts val="0"/>
              </a:spcAft>
              <a:buClr>
                <a:schemeClr val="dk1"/>
              </a:buClr>
              <a:buSzPts val="2200"/>
              <a:buNone/>
            </a:pPr>
            <a:r>
              <a:t/>
            </a:r>
            <a:endParaRPr i="1" sz="2200">
              <a:solidFill>
                <a:srgbClr val="FF0000"/>
              </a:solidFill>
            </a:endParaRPr>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p:txBody>
      </p:sp>
      <p:sp>
        <p:nvSpPr>
          <p:cNvPr id="159" name="Google Shape;159;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160" name="Google Shape;160;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a:t>
            </a:r>
            <a:r>
              <a:rPr lang="en-US"/>
              <a:t>Team_4</a:t>
            </a:r>
            <a:endParaRPr/>
          </a:p>
        </p:txBody>
      </p:sp>
      <p:sp>
        <p:nvSpPr>
          <p:cNvPr id="161" name="Google Shape;161;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62" name="Google Shape;162;p4"/>
          <p:cNvPicPr preferRelativeResize="0"/>
          <p:nvPr/>
        </p:nvPicPr>
        <p:blipFill>
          <a:blip r:embed="rId3">
            <a:alphaModFix/>
          </a:blip>
          <a:stretch>
            <a:fillRect/>
          </a:stretch>
        </p:blipFill>
        <p:spPr>
          <a:xfrm>
            <a:off x="860891" y="2163512"/>
            <a:ext cx="8016983" cy="2774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261e5a1da4b_0_79"/>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Goal</a:t>
            </a:r>
            <a:endParaRPr/>
          </a:p>
        </p:txBody>
      </p:sp>
      <p:sp>
        <p:nvSpPr>
          <p:cNvPr id="169" name="Google Shape;169;g261e5a1da4b_0_79"/>
          <p:cNvSpPr txBox="1"/>
          <p:nvPr>
            <p:ph idx="1" type="body"/>
          </p:nvPr>
        </p:nvSpPr>
        <p:spPr>
          <a:xfrm>
            <a:off x="457200" y="710799"/>
            <a:ext cx="8229600" cy="5246700"/>
          </a:xfrm>
          <a:prstGeom prst="rect">
            <a:avLst/>
          </a:prstGeom>
          <a:noFill/>
          <a:ln>
            <a:noFill/>
          </a:ln>
        </p:spPr>
        <p:txBody>
          <a:bodyPr anchorCtr="0" anchor="t" bIns="45700" lIns="91425" spcFirstLastPara="1" rIns="91425" wrap="square" tIns="45700">
            <a:normAutofit/>
          </a:bodyPr>
          <a:lstStyle/>
          <a:p>
            <a:pPr indent="0" lvl="0" marL="457200" rtl="0" algn="l">
              <a:spcBef>
                <a:spcPts val="0"/>
              </a:spcBef>
              <a:spcAft>
                <a:spcPts val="0"/>
              </a:spcAft>
              <a:buNone/>
            </a:pPr>
            <a:r>
              <a:t/>
            </a:r>
            <a:endParaRPr sz="2400">
              <a:solidFill>
                <a:srgbClr val="FF0000"/>
              </a:solidFill>
            </a:endParaRPr>
          </a:p>
          <a:p>
            <a:pPr indent="0" lvl="0" marL="457200" rtl="0" algn="l">
              <a:spcBef>
                <a:spcPts val="0"/>
              </a:spcBef>
              <a:spcAft>
                <a:spcPts val="0"/>
              </a:spcAft>
              <a:buNone/>
            </a:pPr>
            <a:r>
              <a:t/>
            </a:r>
            <a:endParaRPr sz="2400">
              <a:solidFill>
                <a:srgbClr val="FF0000"/>
              </a:solidFill>
            </a:endParaRPr>
          </a:p>
          <a:p>
            <a:pPr indent="-304800" lvl="0" marL="457200" rtl="0" algn="l">
              <a:spcBef>
                <a:spcPts val="480"/>
              </a:spcBef>
              <a:spcAft>
                <a:spcPts val="0"/>
              </a:spcAft>
              <a:buClr>
                <a:schemeClr val="dk1"/>
              </a:buClr>
              <a:buSzPts val="2400"/>
              <a:buNone/>
            </a:pPr>
            <a:r>
              <a:t/>
            </a:r>
            <a:endParaRPr i="1" sz="2400">
              <a:solidFill>
                <a:srgbClr val="FF0000"/>
              </a:solidFill>
            </a:endParaRPr>
          </a:p>
          <a:p>
            <a:pPr indent="0" lvl="0" marL="0" rtl="0" algn="l">
              <a:spcBef>
                <a:spcPts val="480"/>
              </a:spcBef>
              <a:spcAft>
                <a:spcPts val="0"/>
              </a:spcAft>
              <a:buNone/>
            </a:pPr>
            <a:r>
              <a:t/>
            </a:r>
            <a:endParaRPr/>
          </a:p>
          <a:p>
            <a:pPr indent="0" lvl="1" marL="457200" rtl="0" algn="l">
              <a:spcBef>
                <a:spcPts val="440"/>
              </a:spcBef>
              <a:spcAft>
                <a:spcPts val="0"/>
              </a:spcAft>
              <a:buClr>
                <a:schemeClr val="dk1"/>
              </a:buClr>
              <a:buSzPts val="2200"/>
              <a:buNone/>
            </a:pPr>
            <a:r>
              <a:t/>
            </a:r>
            <a:endParaRPr i="1" sz="2200">
              <a:solidFill>
                <a:srgbClr val="FF0000"/>
              </a:solidFill>
            </a:endParaRPr>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p:txBody>
      </p:sp>
      <p:sp>
        <p:nvSpPr>
          <p:cNvPr id="170" name="Google Shape;170;g261e5a1da4b_0_79"/>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171" name="Google Shape;171;g261e5a1da4b_0_79"/>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a:t>
            </a:r>
            <a:r>
              <a:rPr lang="en-US"/>
              <a:t>Team_4</a:t>
            </a:r>
            <a:endParaRPr/>
          </a:p>
        </p:txBody>
      </p:sp>
      <p:sp>
        <p:nvSpPr>
          <p:cNvPr id="172" name="Google Shape;172;g261e5a1da4b_0_79"/>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73" name="Google Shape;173;g261e5a1da4b_0_79"/>
          <p:cNvPicPr preferRelativeResize="0"/>
          <p:nvPr/>
        </p:nvPicPr>
        <p:blipFill>
          <a:blip r:embed="rId3">
            <a:alphaModFix/>
          </a:blip>
          <a:stretch>
            <a:fillRect/>
          </a:stretch>
        </p:blipFill>
        <p:spPr>
          <a:xfrm>
            <a:off x="984700" y="710800"/>
            <a:ext cx="6836599" cy="48378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261e5a1da4b_0_90"/>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Goal</a:t>
            </a:r>
            <a:endParaRPr/>
          </a:p>
        </p:txBody>
      </p:sp>
      <p:sp>
        <p:nvSpPr>
          <p:cNvPr id="180" name="Google Shape;180;g261e5a1da4b_0_90"/>
          <p:cNvSpPr txBox="1"/>
          <p:nvPr>
            <p:ph idx="1" type="body"/>
          </p:nvPr>
        </p:nvSpPr>
        <p:spPr>
          <a:xfrm>
            <a:off x="457200" y="710799"/>
            <a:ext cx="8229600" cy="5246700"/>
          </a:xfrm>
          <a:prstGeom prst="rect">
            <a:avLst/>
          </a:prstGeom>
          <a:noFill/>
          <a:ln>
            <a:noFill/>
          </a:ln>
        </p:spPr>
        <p:txBody>
          <a:bodyPr anchorCtr="0" anchor="t" bIns="45700" lIns="91425" spcFirstLastPara="1" rIns="91425" wrap="square" tIns="45700">
            <a:normAutofit/>
          </a:bodyPr>
          <a:lstStyle/>
          <a:p>
            <a:pPr indent="0" lvl="0" marL="457200" rtl="0" algn="l">
              <a:spcBef>
                <a:spcPts val="0"/>
              </a:spcBef>
              <a:spcAft>
                <a:spcPts val="0"/>
              </a:spcAft>
              <a:buNone/>
            </a:pPr>
            <a:r>
              <a:t/>
            </a:r>
            <a:endParaRPr sz="2400">
              <a:solidFill>
                <a:srgbClr val="FF0000"/>
              </a:solidFill>
            </a:endParaRPr>
          </a:p>
          <a:p>
            <a:pPr indent="0" lvl="0" marL="457200" rtl="0" algn="l">
              <a:spcBef>
                <a:spcPts val="0"/>
              </a:spcBef>
              <a:spcAft>
                <a:spcPts val="0"/>
              </a:spcAft>
              <a:buNone/>
            </a:pPr>
            <a:r>
              <a:t/>
            </a:r>
            <a:endParaRPr sz="2400">
              <a:solidFill>
                <a:srgbClr val="FF0000"/>
              </a:solidFill>
            </a:endParaRPr>
          </a:p>
          <a:p>
            <a:pPr indent="-304800" lvl="0" marL="457200" rtl="0" algn="l">
              <a:spcBef>
                <a:spcPts val="480"/>
              </a:spcBef>
              <a:spcAft>
                <a:spcPts val="0"/>
              </a:spcAft>
              <a:buClr>
                <a:schemeClr val="dk1"/>
              </a:buClr>
              <a:buSzPts val="2400"/>
              <a:buNone/>
            </a:pPr>
            <a:r>
              <a:t/>
            </a:r>
            <a:endParaRPr i="1" sz="2400">
              <a:solidFill>
                <a:srgbClr val="FF0000"/>
              </a:solidFill>
            </a:endParaRPr>
          </a:p>
          <a:p>
            <a:pPr indent="0" lvl="0" marL="0" rtl="0" algn="l">
              <a:spcBef>
                <a:spcPts val="480"/>
              </a:spcBef>
              <a:spcAft>
                <a:spcPts val="0"/>
              </a:spcAft>
              <a:buNone/>
            </a:pPr>
            <a:r>
              <a:t/>
            </a:r>
            <a:endParaRPr/>
          </a:p>
          <a:p>
            <a:pPr indent="0" lvl="1" marL="457200" rtl="0" algn="l">
              <a:spcBef>
                <a:spcPts val="440"/>
              </a:spcBef>
              <a:spcAft>
                <a:spcPts val="0"/>
              </a:spcAft>
              <a:buClr>
                <a:schemeClr val="dk1"/>
              </a:buClr>
              <a:buSzPts val="2200"/>
              <a:buNone/>
            </a:pPr>
            <a:r>
              <a:t/>
            </a:r>
            <a:endParaRPr i="1" sz="2200">
              <a:solidFill>
                <a:srgbClr val="FF0000"/>
              </a:solidFill>
            </a:endParaRPr>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p:txBody>
      </p:sp>
      <p:sp>
        <p:nvSpPr>
          <p:cNvPr id="181" name="Google Shape;181;g261e5a1da4b_0_90"/>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182" name="Google Shape;182;g261e5a1da4b_0_90"/>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a:t>
            </a:r>
            <a:r>
              <a:rPr lang="en-US"/>
              <a:t>Team_4</a:t>
            </a:r>
            <a:endParaRPr/>
          </a:p>
        </p:txBody>
      </p:sp>
      <p:sp>
        <p:nvSpPr>
          <p:cNvPr id="183" name="Google Shape;183;g261e5a1da4b_0_90"/>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84" name="Google Shape;184;g261e5a1da4b_0_90"/>
          <p:cNvPicPr preferRelativeResize="0"/>
          <p:nvPr/>
        </p:nvPicPr>
        <p:blipFill>
          <a:blip r:embed="rId3">
            <a:alphaModFix/>
          </a:blip>
          <a:stretch>
            <a:fillRect/>
          </a:stretch>
        </p:blipFill>
        <p:spPr>
          <a:xfrm>
            <a:off x="340237" y="1290475"/>
            <a:ext cx="8463524" cy="3448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261e5a1da4b_0_101"/>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Goal</a:t>
            </a:r>
            <a:endParaRPr/>
          </a:p>
        </p:txBody>
      </p:sp>
      <p:sp>
        <p:nvSpPr>
          <p:cNvPr id="191" name="Google Shape;191;g261e5a1da4b_0_101"/>
          <p:cNvSpPr txBox="1"/>
          <p:nvPr>
            <p:ph idx="1" type="body"/>
          </p:nvPr>
        </p:nvSpPr>
        <p:spPr>
          <a:xfrm>
            <a:off x="457200" y="710799"/>
            <a:ext cx="8229600" cy="5246700"/>
          </a:xfrm>
          <a:prstGeom prst="rect">
            <a:avLst/>
          </a:prstGeom>
          <a:noFill/>
          <a:ln>
            <a:noFill/>
          </a:ln>
        </p:spPr>
        <p:txBody>
          <a:bodyPr anchorCtr="0" anchor="t" bIns="45700" lIns="91425" spcFirstLastPara="1" rIns="91425" wrap="square" tIns="45700">
            <a:normAutofit/>
          </a:bodyPr>
          <a:lstStyle/>
          <a:p>
            <a:pPr indent="0" lvl="0" marL="457200" rtl="0" algn="l">
              <a:spcBef>
                <a:spcPts val="0"/>
              </a:spcBef>
              <a:spcAft>
                <a:spcPts val="0"/>
              </a:spcAft>
              <a:buNone/>
            </a:pPr>
            <a:r>
              <a:t/>
            </a:r>
            <a:endParaRPr sz="2400">
              <a:solidFill>
                <a:srgbClr val="FF0000"/>
              </a:solidFill>
            </a:endParaRPr>
          </a:p>
          <a:p>
            <a:pPr indent="0" lvl="0" marL="457200" rtl="0" algn="l">
              <a:spcBef>
                <a:spcPts val="0"/>
              </a:spcBef>
              <a:spcAft>
                <a:spcPts val="0"/>
              </a:spcAft>
              <a:buNone/>
            </a:pPr>
            <a:r>
              <a:t/>
            </a:r>
            <a:endParaRPr sz="2400">
              <a:solidFill>
                <a:srgbClr val="FF0000"/>
              </a:solidFill>
            </a:endParaRPr>
          </a:p>
          <a:p>
            <a:pPr indent="-304800" lvl="0" marL="457200" rtl="0" algn="l">
              <a:spcBef>
                <a:spcPts val="480"/>
              </a:spcBef>
              <a:spcAft>
                <a:spcPts val="0"/>
              </a:spcAft>
              <a:buClr>
                <a:schemeClr val="dk1"/>
              </a:buClr>
              <a:buSzPts val="2400"/>
              <a:buNone/>
            </a:pPr>
            <a:r>
              <a:t/>
            </a:r>
            <a:endParaRPr i="1" sz="2400">
              <a:solidFill>
                <a:srgbClr val="FF0000"/>
              </a:solidFill>
            </a:endParaRPr>
          </a:p>
          <a:p>
            <a:pPr indent="0" lvl="0" marL="0" rtl="0" algn="l">
              <a:spcBef>
                <a:spcPts val="480"/>
              </a:spcBef>
              <a:spcAft>
                <a:spcPts val="0"/>
              </a:spcAft>
              <a:buNone/>
            </a:pPr>
            <a:r>
              <a:t/>
            </a:r>
            <a:endParaRPr/>
          </a:p>
          <a:p>
            <a:pPr indent="0" lvl="1" marL="457200" rtl="0" algn="l">
              <a:spcBef>
                <a:spcPts val="440"/>
              </a:spcBef>
              <a:spcAft>
                <a:spcPts val="0"/>
              </a:spcAft>
              <a:buClr>
                <a:schemeClr val="dk1"/>
              </a:buClr>
              <a:buSzPts val="2200"/>
              <a:buNone/>
            </a:pPr>
            <a:r>
              <a:t/>
            </a:r>
            <a:endParaRPr i="1" sz="2200">
              <a:solidFill>
                <a:srgbClr val="FF0000"/>
              </a:solidFill>
            </a:endParaRPr>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p:txBody>
      </p:sp>
      <p:sp>
        <p:nvSpPr>
          <p:cNvPr id="192" name="Google Shape;192;g261e5a1da4b_0_101"/>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193" name="Google Shape;193;g261e5a1da4b_0_101"/>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a:t>
            </a:r>
            <a:r>
              <a:rPr lang="en-US"/>
              <a:t>Team_4</a:t>
            </a:r>
            <a:endParaRPr/>
          </a:p>
        </p:txBody>
      </p:sp>
      <p:sp>
        <p:nvSpPr>
          <p:cNvPr id="194" name="Google Shape;194;g261e5a1da4b_0_101"/>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95" name="Google Shape;195;g261e5a1da4b_0_101"/>
          <p:cNvPicPr preferRelativeResize="0"/>
          <p:nvPr/>
        </p:nvPicPr>
        <p:blipFill>
          <a:blip r:embed="rId3">
            <a:alphaModFix/>
          </a:blip>
          <a:stretch>
            <a:fillRect/>
          </a:stretch>
        </p:blipFill>
        <p:spPr>
          <a:xfrm>
            <a:off x="228600" y="1396012"/>
            <a:ext cx="8686798" cy="231348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261e5a1da4b_0_112"/>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Goal</a:t>
            </a:r>
            <a:endParaRPr/>
          </a:p>
        </p:txBody>
      </p:sp>
      <p:sp>
        <p:nvSpPr>
          <p:cNvPr id="202" name="Google Shape;202;g261e5a1da4b_0_112"/>
          <p:cNvSpPr txBox="1"/>
          <p:nvPr>
            <p:ph idx="1" type="body"/>
          </p:nvPr>
        </p:nvSpPr>
        <p:spPr>
          <a:xfrm>
            <a:off x="457200" y="710799"/>
            <a:ext cx="8229600" cy="5246700"/>
          </a:xfrm>
          <a:prstGeom prst="rect">
            <a:avLst/>
          </a:prstGeom>
          <a:noFill/>
          <a:ln>
            <a:noFill/>
          </a:ln>
        </p:spPr>
        <p:txBody>
          <a:bodyPr anchorCtr="0" anchor="t" bIns="45700" lIns="91425" spcFirstLastPara="1" rIns="91425" wrap="square" tIns="45700">
            <a:normAutofit/>
          </a:bodyPr>
          <a:lstStyle/>
          <a:p>
            <a:pPr indent="0" lvl="0" marL="457200" rtl="0" algn="l">
              <a:spcBef>
                <a:spcPts val="0"/>
              </a:spcBef>
              <a:spcAft>
                <a:spcPts val="0"/>
              </a:spcAft>
              <a:buNone/>
            </a:pPr>
            <a:r>
              <a:t/>
            </a:r>
            <a:endParaRPr sz="2400">
              <a:solidFill>
                <a:srgbClr val="FF0000"/>
              </a:solidFill>
            </a:endParaRPr>
          </a:p>
          <a:p>
            <a:pPr indent="0" lvl="0" marL="457200" rtl="0" algn="l">
              <a:spcBef>
                <a:spcPts val="0"/>
              </a:spcBef>
              <a:spcAft>
                <a:spcPts val="0"/>
              </a:spcAft>
              <a:buNone/>
            </a:pPr>
            <a:r>
              <a:t/>
            </a:r>
            <a:endParaRPr sz="2400">
              <a:solidFill>
                <a:srgbClr val="FF0000"/>
              </a:solidFill>
            </a:endParaRPr>
          </a:p>
          <a:p>
            <a:pPr indent="-304800" lvl="0" marL="457200" rtl="0" algn="l">
              <a:spcBef>
                <a:spcPts val="480"/>
              </a:spcBef>
              <a:spcAft>
                <a:spcPts val="0"/>
              </a:spcAft>
              <a:buClr>
                <a:schemeClr val="dk1"/>
              </a:buClr>
              <a:buSzPts val="2400"/>
              <a:buNone/>
            </a:pPr>
            <a:r>
              <a:t/>
            </a:r>
            <a:endParaRPr i="1" sz="2400">
              <a:solidFill>
                <a:srgbClr val="FF0000"/>
              </a:solidFill>
            </a:endParaRPr>
          </a:p>
          <a:p>
            <a:pPr indent="0" lvl="0" marL="0" rtl="0" algn="l">
              <a:spcBef>
                <a:spcPts val="480"/>
              </a:spcBef>
              <a:spcAft>
                <a:spcPts val="0"/>
              </a:spcAft>
              <a:buNone/>
            </a:pPr>
            <a:r>
              <a:t/>
            </a:r>
            <a:endParaRPr/>
          </a:p>
          <a:p>
            <a:pPr indent="0" lvl="1" marL="457200" rtl="0" algn="l">
              <a:spcBef>
                <a:spcPts val="440"/>
              </a:spcBef>
              <a:spcAft>
                <a:spcPts val="0"/>
              </a:spcAft>
              <a:buClr>
                <a:schemeClr val="dk1"/>
              </a:buClr>
              <a:buSzPts val="2200"/>
              <a:buNone/>
            </a:pPr>
            <a:r>
              <a:t/>
            </a:r>
            <a:endParaRPr i="1" sz="2200">
              <a:solidFill>
                <a:srgbClr val="FF0000"/>
              </a:solidFill>
            </a:endParaRPr>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p:txBody>
      </p:sp>
      <p:sp>
        <p:nvSpPr>
          <p:cNvPr id="203" name="Google Shape;203;g261e5a1da4b_0_112"/>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204" name="Google Shape;204;g261e5a1da4b_0_112"/>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a:t>
            </a:r>
            <a:r>
              <a:rPr lang="en-US"/>
              <a:t>Team_4</a:t>
            </a:r>
            <a:endParaRPr/>
          </a:p>
        </p:txBody>
      </p:sp>
      <p:sp>
        <p:nvSpPr>
          <p:cNvPr id="205" name="Google Shape;205;g261e5a1da4b_0_112"/>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06" name="Google Shape;206;g261e5a1da4b_0_112"/>
          <p:cNvPicPr preferRelativeResize="0"/>
          <p:nvPr/>
        </p:nvPicPr>
        <p:blipFill>
          <a:blip r:embed="rId3">
            <a:alphaModFix/>
          </a:blip>
          <a:stretch>
            <a:fillRect/>
          </a:stretch>
        </p:blipFill>
        <p:spPr>
          <a:xfrm>
            <a:off x="854188" y="710800"/>
            <a:ext cx="7435624" cy="50509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261e5a1da4b_0_123"/>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Goal</a:t>
            </a:r>
            <a:endParaRPr/>
          </a:p>
        </p:txBody>
      </p:sp>
      <p:sp>
        <p:nvSpPr>
          <p:cNvPr id="213" name="Google Shape;213;g261e5a1da4b_0_123"/>
          <p:cNvSpPr txBox="1"/>
          <p:nvPr>
            <p:ph idx="1" type="body"/>
          </p:nvPr>
        </p:nvSpPr>
        <p:spPr>
          <a:xfrm>
            <a:off x="457200" y="710799"/>
            <a:ext cx="8229600" cy="5246700"/>
          </a:xfrm>
          <a:prstGeom prst="rect">
            <a:avLst/>
          </a:prstGeom>
          <a:noFill/>
          <a:ln>
            <a:noFill/>
          </a:ln>
        </p:spPr>
        <p:txBody>
          <a:bodyPr anchorCtr="0" anchor="t" bIns="45700" lIns="91425" spcFirstLastPara="1" rIns="91425" wrap="square" tIns="45700">
            <a:normAutofit/>
          </a:bodyPr>
          <a:lstStyle/>
          <a:p>
            <a:pPr indent="0" lvl="0" marL="457200" rtl="0" algn="l">
              <a:spcBef>
                <a:spcPts val="0"/>
              </a:spcBef>
              <a:spcAft>
                <a:spcPts val="0"/>
              </a:spcAft>
              <a:buNone/>
            </a:pPr>
            <a:r>
              <a:t/>
            </a:r>
            <a:endParaRPr sz="2400">
              <a:solidFill>
                <a:srgbClr val="FF0000"/>
              </a:solidFill>
            </a:endParaRPr>
          </a:p>
          <a:p>
            <a:pPr indent="0" lvl="0" marL="457200" rtl="0" algn="l">
              <a:spcBef>
                <a:spcPts val="0"/>
              </a:spcBef>
              <a:spcAft>
                <a:spcPts val="0"/>
              </a:spcAft>
              <a:buNone/>
            </a:pPr>
            <a:r>
              <a:t/>
            </a:r>
            <a:endParaRPr sz="2400">
              <a:solidFill>
                <a:srgbClr val="FF0000"/>
              </a:solidFill>
            </a:endParaRPr>
          </a:p>
          <a:p>
            <a:pPr indent="-304800" lvl="0" marL="457200" rtl="0" algn="l">
              <a:spcBef>
                <a:spcPts val="480"/>
              </a:spcBef>
              <a:spcAft>
                <a:spcPts val="0"/>
              </a:spcAft>
              <a:buClr>
                <a:schemeClr val="dk1"/>
              </a:buClr>
              <a:buSzPts val="2400"/>
              <a:buNone/>
            </a:pPr>
            <a:r>
              <a:t/>
            </a:r>
            <a:endParaRPr i="1" sz="2400">
              <a:solidFill>
                <a:srgbClr val="FF0000"/>
              </a:solidFill>
            </a:endParaRPr>
          </a:p>
          <a:p>
            <a:pPr indent="0" lvl="0" marL="0" rtl="0" algn="l">
              <a:spcBef>
                <a:spcPts val="480"/>
              </a:spcBef>
              <a:spcAft>
                <a:spcPts val="0"/>
              </a:spcAft>
              <a:buNone/>
            </a:pPr>
            <a:r>
              <a:t/>
            </a:r>
            <a:endParaRPr/>
          </a:p>
          <a:p>
            <a:pPr indent="0" lvl="1" marL="457200" rtl="0" algn="l">
              <a:spcBef>
                <a:spcPts val="440"/>
              </a:spcBef>
              <a:spcAft>
                <a:spcPts val="0"/>
              </a:spcAft>
              <a:buClr>
                <a:schemeClr val="dk1"/>
              </a:buClr>
              <a:buSzPts val="2200"/>
              <a:buNone/>
            </a:pPr>
            <a:r>
              <a:t/>
            </a:r>
            <a:endParaRPr i="1" sz="2200">
              <a:solidFill>
                <a:srgbClr val="FF0000"/>
              </a:solidFill>
            </a:endParaRPr>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a:p>
            <a:pPr indent="-304800" lvl="0" marL="457200" rtl="0" algn="l">
              <a:spcBef>
                <a:spcPts val="480"/>
              </a:spcBef>
              <a:spcAft>
                <a:spcPts val="0"/>
              </a:spcAft>
              <a:buClr>
                <a:schemeClr val="dk1"/>
              </a:buClr>
              <a:buSzPts val="2400"/>
              <a:buNone/>
            </a:pPr>
            <a:r>
              <a:t/>
            </a:r>
            <a:endParaRPr sz="2400"/>
          </a:p>
        </p:txBody>
      </p:sp>
      <p:sp>
        <p:nvSpPr>
          <p:cNvPr id="214" name="Google Shape;214;g261e5a1da4b_0_123"/>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215" name="Google Shape;215;g261e5a1da4b_0_123"/>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216" name="Google Shape;216;g261e5a1da4b_0_123"/>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17" name="Google Shape;217;g261e5a1da4b_0_123"/>
          <p:cNvPicPr preferRelativeResize="0"/>
          <p:nvPr/>
        </p:nvPicPr>
        <p:blipFill>
          <a:blip r:embed="rId3">
            <a:alphaModFix/>
          </a:blip>
          <a:stretch>
            <a:fillRect/>
          </a:stretch>
        </p:blipFill>
        <p:spPr>
          <a:xfrm>
            <a:off x="193250" y="1370200"/>
            <a:ext cx="8757516" cy="35683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5"/>
          <p:cNvSpPr txBox="1"/>
          <p:nvPr>
            <p:ph type="title"/>
          </p:nvPr>
        </p:nvSpPr>
        <p:spPr>
          <a:xfrm>
            <a:off x="457200" y="103188"/>
            <a:ext cx="8229600" cy="497447"/>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Lookback</a:t>
            </a:r>
            <a:endParaRPr/>
          </a:p>
        </p:txBody>
      </p:sp>
      <p:sp>
        <p:nvSpPr>
          <p:cNvPr id="224" name="Google Shape;224;p5"/>
          <p:cNvSpPr txBox="1"/>
          <p:nvPr>
            <p:ph idx="1" type="body"/>
          </p:nvPr>
        </p:nvSpPr>
        <p:spPr>
          <a:xfrm>
            <a:off x="457200" y="710799"/>
            <a:ext cx="8229600" cy="5246688"/>
          </a:xfrm>
          <a:prstGeom prst="rect">
            <a:avLst/>
          </a:prstGeom>
          <a:noFill/>
          <a:ln>
            <a:noFill/>
          </a:ln>
        </p:spPr>
        <p:txBody>
          <a:bodyPr anchorCtr="0" anchor="t" bIns="45700" lIns="91425" spcFirstLastPara="1" rIns="91425" wrap="square" tIns="45700">
            <a:normAutofit fontScale="25000" lnSpcReduction="20000"/>
          </a:bodyPr>
          <a:lstStyle/>
          <a:p>
            <a:pPr indent="-450850" lvl="0" marL="457200" rtl="0" algn="just">
              <a:spcBef>
                <a:spcPts val="0"/>
              </a:spcBef>
              <a:spcAft>
                <a:spcPts val="0"/>
              </a:spcAft>
              <a:buClr>
                <a:srgbClr val="FF0000"/>
              </a:buClr>
              <a:buSzPct val="100000"/>
              <a:buChar char="⮚"/>
            </a:pPr>
            <a:r>
              <a:rPr b="1" lang="en-US" sz="9200">
                <a:solidFill>
                  <a:srgbClr val="FF0000"/>
                </a:solidFill>
              </a:rPr>
              <a:t>H</a:t>
            </a:r>
            <a:r>
              <a:rPr b="1" lang="en-US" sz="9200">
                <a:solidFill>
                  <a:srgbClr val="FF0000"/>
                </a:solidFill>
              </a:rPr>
              <a:t>ow did we break down the phases into sub-tasks and manage time?</a:t>
            </a:r>
            <a:endParaRPr b="1" sz="9200">
              <a:solidFill>
                <a:srgbClr val="FF0000"/>
              </a:solidFill>
            </a:endParaRPr>
          </a:p>
          <a:p>
            <a:pPr indent="0" lvl="0" marL="457200" rtl="0" algn="just">
              <a:spcBef>
                <a:spcPts val="0"/>
              </a:spcBef>
              <a:spcAft>
                <a:spcPts val="0"/>
              </a:spcAft>
              <a:buNone/>
            </a:pPr>
            <a:r>
              <a:t/>
            </a:r>
            <a:endParaRPr b="1" sz="9200">
              <a:solidFill>
                <a:srgbClr val="FF0000"/>
              </a:solidFill>
            </a:endParaRPr>
          </a:p>
          <a:p>
            <a:pPr indent="-374650" lvl="0" marL="457200" rtl="0" algn="just">
              <a:spcBef>
                <a:spcPts val="0"/>
              </a:spcBef>
              <a:spcAft>
                <a:spcPts val="0"/>
              </a:spcAft>
              <a:buClr>
                <a:srgbClr val="FF0000"/>
              </a:buClr>
              <a:buSzPct val="100000"/>
              <a:buChar char="-"/>
            </a:pPr>
            <a:r>
              <a:rPr lang="en-US" sz="9200">
                <a:solidFill>
                  <a:srgbClr val="FF0000"/>
                </a:solidFill>
              </a:rPr>
              <a:t>We adopted an iterative approach to breaking down phases into sub-tasks. Initially, each team member proposed their own version for each phase. We then engaged in a collaborative discussion, critically evaluating and correcting each version. Through this iterative process, we converged on a final draft that we collectively submitted for each phase. This method allowed us to benefit from diverse perspectives and refine our ideas effectively.</a:t>
            </a:r>
            <a:endParaRPr sz="9200">
              <a:solidFill>
                <a:srgbClr val="FF0000"/>
              </a:solidFill>
            </a:endParaRPr>
          </a:p>
          <a:p>
            <a:pPr indent="0" lvl="0" marL="914400" rtl="0" algn="just">
              <a:spcBef>
                <a:spcPts val="0"/>
              </a:spcBef>
              <a:spcAft>
                <a:spcPts val="0"/>
              </a:spcAft>
              <a:buNone/>
            </a:pPr>
            <a:r>
              <a:t/>
            </a:r>
            <a:endParaRPr sz="9200">
              <a:solidFill>
                <a:srgbClr val="FF0000"/>
              </a:solidFill>
            </a:endParaRPr>
          </a:p>
          <a:p>
            <a:pPr indent="-374650" lvl="0" marL="457200" rtl="0" algn="just">
              <a:spcBef>
                <a:spcPts val="0"/>
              </a:spcBef>
              <a:spcAft>
                <a:spcPts val="0"/>
              </a:spcAft>
              <a:buClr>
                <a:srgbClr val="FF0000"/>
              </a:buClr>
              <a:buSzPct val="100000"/>
              <a:buChar char="-"/>
            </a:pPr>
            <a:r>
              <a:rPr lang="en-US" sz="9200">
                <a:solidFill>
                  <a:srgbClr val="FF0000"/>
                </a:solidFill>
              </a:rPr>
              <a:t>In terms of time management, we established clear timelines for each phase and regularly assessed our progress. By setting milestones and deadlines, we ensured that tasks were completed in a timely manner. Additionally, constant communication within the team played a crucial role in coordinating efforts and addressing any challenges promptly.</a:t>
            </a:r>
            <a:endParaRPr sz="9200">
              <a:solidFill>
                <a:srgbClr val="FF0000"/>
              </a:solidFill>
            </a:endParaRPr>
          </a:p>
          <a:p>
            <a:pPr indent="-304800" lvl="0" marL="457200" rtl="0" algn="l">
              <a:spcBef>
                <a:spcPts val="480"/>
              </a:spcBef>
              <a:spcAft>
                <a:spcPts val="0"/>
              </a:spcAft>
              <a:buClr>
                <a:schemeClr val="dk1"/>
              </a:buClr>
              <a:buSzPct val="100000"/>
              <a:buNone/>
            </a:pPr>
            <a:r>
              <a:t/>
            </a:r>
            <a:endParaRPr sz="2400"/>
          </a:p>
        </p:txBody>
      </p:sp>
      <p:sp>
        <p:nvSpPr>
          <p:cNvPr id="225" name="Google Shape;225;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226" name="Google Shape;226;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227" name="Google Shape;227;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261e5a1da4b_0_147"/>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Lookback</a:t>
            </a:r>
            <a:endParaRPr/>
          </a:p>
        </p:txBody>
      </p:sp>
      <p:sp>
        <p:nvSpPr>
          <p:cNvPr id="234" name="Google Shape;234;g261e5a1da4b_0_147"/>
          <p:cNvSpPr txBox="1"/>
          <p:nvPr>
            <p:ph idx="1" type="body"/>
          </p:nvPr>
        </p:nvSpPr>
        <p:spPr>
          <a:xfrm>
            <a:off x="457200" y="710799"/>
            <a:ext cx="8229600" cy="5246700"/>
          </a:xfrm>
          <a:prstGeom prst="rect">
            <a:avLst/>
          </a:prstGeom>
          <a:noFill/>
          <a:ln>
            <a:noFill/>
          </a:ln>
        </p:spPr>
        <p:txBody>
          <a:bodyPr anchorCtr="0" anchor="t" bIns="45700" lIns="91425" spcFirstLastPara="1" rIns="91425" wrap="square" tIns="45700">
            <a:normAutofit fontScale="25000"/>
          </a:bodyPr>
          <a:lstStyle/>
          <a:p>
            <a:pPr indent="0" lvl="0" marL="0" rtl="0" algn="just">
              <a:spcBef>
                <a:spcPts val="0"/>
              </a:spcBef>
              <a:spcAft>
                <a:spcPts val="0"/>
              </a:spcAft>
              <a:buNone/>
            </a:pPr>
            <a:r>
              <a:t/>
            </a:r>
            <a:endParaRPr sz="9200">
              <a:solidFill>
                <a:srgbClr val="FF0000"/>
              </a:solidFill>
            </a:endParaRPr>
          </a:p>
          <a:p>
            <a:pPr indent="-450850" lvl="0" marL="457200" rtl="0" algn="just">
              <a:spcBef>
                <a:spcPts val="480"/>
              </a:spcBef>
              <a:spcAft>
                <a:spcPts val="0"/>
              </a:spcAft>
              <a:buClr>
                <a:srgbClr val="FF0000"/>
              </a:buClr>
              <a:buSzPct val="100000"/>
              <a:buChar char="⮚"/>
            </a:pPr>
            <a:r>
              <a:rPr b="1" lang="en-US" sz="9200">
                <a:solidFill>
                  <a:srgbClr val="FF0000"/>
                </a:solidFill>
              </a:rPr>
              <a:t>Which phase of the project was difficult and why?</a:t>
            </a:r>
            <a:endParaRPr b="1" sz="9200">
              <a:solidFill>
                <a:srgbClr val="FF0000"/>
              </a:solidFill>
            </a:endParaRPr>
          </a:p>
          <a:p>
            <a:pPr indent="-374650" lvl="0" marL="457200" rtl="0" algn="just">
              <a:spcBef>
                <a:spcPts val="0"/>
              </a:spcBef>
              <a:spcAft>
                <a:spcPts val="0"/>
              </a:spcAft>
              <a:buClr>
                <a:srgbClr val="FF0000"/>
              </a:buClr>
              <a:buSzPct val="100000"/>
              <a:buChar char="-"/>
            </a:pPr>
            <a:r>
              <a:rPr lang="en-US" sz="9200">
                <a:solidFill>
                  <a:srgbClr val="FF0000"/>
                </a:solidFill>
              </a:rPr>
              <a:t>The first phase, where we had to conceptualize ideas, plan requirements, and settle on a cohesive direction, was particularly challenging. This phase demanded extensive brainstorming and analysis. Choosing the most suitable approach among various ideas required careful consideration of project goals and feasibility. Moreover, defining precise requirements was essential for setting the project on a solid foundation. The complexity of this initial decision-making process made it the most demanding phase.</a:t>
            </a:r>
            <a:endParaRPr sz="9200">
              <a:solidFill>
                <a:srgbClr val="FF0000"/>
              </a:solidFill>
            </a:endParaRPr>
          </a:p>
          <a:p>
            <a:pPr indent="-304800" lvl="0" marL="457200" rtl="0" algn="l">
              <a:spcBef>
                <a:spcPts val="480"/>
              </a:spcBef>
              <a:spcAft>
                <a:spcPts val="0"/>
              </a:spcAft>
              <a:buClr>
                <a:schemeClr val="dk1"/>
              </a:buClr>
              <a:buSzPct val="100000"/>
              <a:buNone/>
            </a:pPr>
            <a:r>
              <a:t/>
            </a:r>
            <a:endParaRPr sz="2400"/>
          </a:p>
        </p:txBody>
      </p:sp>
      <p:sp>
        <p:nvSpPr>
          <p:cNvPr id="235" name="Google Shape;235;g261e5a1da4b_0_147"/>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236" name="Google Shape;236;g261e5a1da4b_0_147"/>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237" name="Google Shape;237;g261e5a1da4b_0_147"/>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261e5a1da4b_0_138"/>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Lookback</a:t>
            </a:r>
            <a:endParaRPr/>
          </a:p>
        </p:txBody>
      </p:sp>
      <p:sp>
        <p:nvSpPr>
          <p:cNvPr id="244" name="Google Shape;244;g261e5a1da4b_0_138"/>
          <p:cNvSpPr txBox="1"/>
          <p:nvPr>
            <p:ph idx="1" type="body"/>
          </p:nvPr>
        </p:nvSpPr>
        <p:spPr>
          <a:xfrm>
            <a:off x="457200" y="710799"/>
            <a:ext cx="8229600" cy="5246700"/>
          </a:xfrm>
          <a:prstGeom prst="rect">
            <a:avLst/>
          </a:prstGeom>
          <a:noFill/>
          <a:ln>
            <a:noFill/>
          </a:ln>
        </p:spPr>
        <p:txBody>
          <a:bodyPr anchorCtr="0" anchor="t" bIns="45700" lIns="91425" spcFirstLastPara="1" rIns="91425" wrap="square" tIns="45700">
            <a:normAutofit/>
          </a:bodyPr>
          <a:lstStyle/>
          <a:p>
            <a:pPr indent="0" lvl="0" marL="0" rtl="0" algn="just">
              <a:spcBef>
                <a:spcPts val="480"/>
              </a:spcBef>
              <a:spcAft>
                <a:spcPts val="0"/>
              </a:spcAft>
              <a:buNone/>
            </a:pPr>
            <a:r>
              <a:t/>
            </a:r>
            <a:endParaRPr sz="4150">
              <a:solidFill>
                <a:srgbClr val="FF0000"/>
              </a:solidFill>
            </a:endParaRPr>
          </a:p>
          <a:p>
            <a:pPr indent="-450850" lvl="0" marL="457200" rtl="0" algn="just">
              <a:spcBef>
                <a:spcPts val="480"/>
              </a:spcBef>
              <a:spcAft>
                <a:spcPts val="0"/>
              </a:spcAft>
              <a:buClr>
                <a:srgbClr val="FF0000"/>
              </a:buClr>
              <a:buSzPts val="2300"/>
              <a:buChar char="⮚"/>
            </a:pPr>
            <a:r>
              <a:rPr b="1" lang="en-US" sz="2300">
                <a:solidFill>
                  <a:srgbClr val="FF0000"/>
                </a:solidFill>
              </a:rPr>
              <a:t>If you are asked to </a:t>
            </a:r>
            <a:r>
              <a:rPr b="1" lang="en-US" sz="2300" u="sng">
                <a:solidFill>
                  <a:srgbClr val="FF0000"/>
                </a:solidFill>
              </a:rPr>
              <a:t>redo</a:t>
            </a:r>
            <a:r>
              <a:rPr b="1" lang="en-US" sz="2300">
                <a:solidFill>
                  <a:srgbClr val="FF0000"/>
                </a:solidFill>
              </a:rPr>
              <a:t> this project, what would we change in the approach we followed?</a:t>
            </a:r>
            <a:endParaRPr b="1" sz="2300">
              <a:solidFill>
                <a:srgbClr val="FF0000"/>
              </a:solidFill>
            </a:endParaRPr>
          </a:p>
          <a:p>
            <a:pPr indent="-374650" lvl="0" marL="457200" rtl="0" algn="just">
              <a:spcBef>
                <a:spcPts val="0"/>
              </a:spcBef>
              <a:spcAft>
                <a:spcPts val="0"/>
              </a:spcAft>
              <a:buClr>
                <a:srgbClr val="FF0000"/>
              </a:buClr>
              <a:buSzPts val="2300"/>
              <a:buChar char="-"/>
            </a:pPr>
            <a:r>
              <a:rPr lang="en-US" sz="2300">
                <a:solidFill>
                  <a:srgbClr val="FF0000"/>
                </a:solidFill>
              </a:rPr>
              <a:t>In a redo, we would focus on refining our approach to time management. While our initial strategy was effective, there's always room for improvement. We would emphasize setting even more realistic timelines for each sub-task, considering potential challenges and allowing for more flexibility in our schedule. </a:t>
            </a:r>
            <a:endParaRPr sz="2300">
              <a:solidFill>
                <a:srgbClr val="FF0000"/>
              </a:solidFill>
            </a:endParaRPr>
          </a:p>
          <a:p>
            <a:pPr indent="-304800" lvl="0" marL="457200" rtl="0" algn="l">
              <a:spcBef>
                <a:spcPts val="480"/>
              </a:spcBef>
              <a:spcAft>
                <a:spcPts val="0"/>
              </a:spcAft>
              <a:buClr>
                <a:schemeClr val="dk1"/>
              </a:buClr>
              <a:buSzPts val="2400"/>
              <a:buNone/>
            </a:pPr>
            <a:r>
              <a:t/>
            </a:r>
            <a:endParaRPr sz="2300"/>
          </a:p>
        </p:txBody>
      </p:sp>
      <p:sp>
        <p:nvSpPr>
          <p:cNvPr id="245" name="Google Shape;245;g261e5a1da4b_0_138"/>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246" name="Google Shape;246;g261e5a1da4b_0_138"/>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247" name="Google Shape;247;g261e5a1da4b_0_138"/>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6"/>
          <p:cNvSpPr txBox="1"/>
          <p:nvPr>
            <p:ph type="title"/>
          </p:nvPr>
        </p:nvSpPr>
        <p:spPr>
          <a:xfrm>
            <a:off x="457200" y="103188"/>
            <a:ext cx="8229600" cy="497447"/>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Takeaway</a:t>
            </a:r>
            <a:endParaRPr/>
          </a:p>
        </p:txBody>
      </p:sp>
      <p:sp>
        <p:nvSpPr>
          <p:cNvPr id="254" name="Google Shape;254;p6"/>
          <p:cNvSpPr txBox="1"/>
          <p:nvPr>
            <p:ph idx="1" type="body"/>
          </p:nvPr>
        </p:nvSpPr>
        <p:spPr>
          <a:xfrm>
            <a:off x="457200" y="710799"/>
            <a:ext cx="8229600" cy="5246688"/>
          </a:xfrm>
          <a:prstGeom prst="rect">
            <a:avLst/>
          </a:prstGeom>
          <a:noFill/>
          <a:ln>
            <a:noFill/>
          </a:ln>
        </p:spPr>
        <p:txBody>
          <a:bodyPr anchorCtr="0" anchor="t" bIns="45700" lIns="91425" spcFirstLastPara="1" rIns="91425" wrap="square" tIns="45700">
            <a:normAutofit lnSpcReduction="20000"/>
          </a:bodyPr>
          <a:lstStyle/>
          <a:p>
            <a:pPr indent="0" lvl="0" marL="0" rtl="0" algn="l">
              <a:spcBef>
                <a:spcPts val="0"/>
              </a:spcBef>
              <a:spcAft>
                <a:spcPts val="0"/>
              </a:spcAft>
              <a:buNone/>
            </a:pPr>
            <a:r>
              <a:t/>
            </a:r>
            <a:endParaRPr/>
          </a:p>
          <a:p>
            <a:pPr indent="-311150" lvl="1" marL="742950" rtl="0" algn="l">
              <a:spcBef>
                <a:spcPts val="440"/>
              </a:spcBef>
              <a:spcAft>
                <a:spcPts val="0"/>
              </a:spcAft>
              <a:buClr>
                <a:srgbClr val="FF0000"/>
              </a:buClr>
              <a:buSzPts val="2200"/>
              <a:buChar char="▪"/>
            </a:pPr>
            <a:r>
              <a:rPr lang="en-US" sz="2200">
                <a:solidFill>
                  <a:srgbClr val="FF0000"/>
                </a:solidFill>
              </a:rPr>
              <a:t>We are content with the development achieved in this project, as it provided valuable hands-on experience and enhanced our skills. </a:t>
            </a:r>
            <a:endParaRPr sz="2200">
              <a:solidFill>
                <a:srgbClr val="FF0000"/>
              </a:solidFill>
            </a:endParaRPr>
          </a:p>
          <a:p>
            <a:pPr indent="0" lvl="0" marL="742950" rtl="0" algn="l">
              <a:spcBef>
                <a:spcPts val="440"/>
              </a:spcBef>
              <a:spcAft>
                <a:spcPts val="0"/>
              </a:spcAft>
              <a:buNone/>
            </a:pPr>
            <a:r>
              <a:t/>
            </a:r>
            <a:endParaRPr sz="2200">
              <a:solidFill>
                <a:srgbClr val="FF0000"/>
              </a:solidFill>
            </a:endParaRPr>
          </a:p>
          <a:p>
            <a:pPr indent="-311150" lvl="1" marL="742950" rtl="0" algn="l">
              <a:spcBef>
                <a:spcPts val="440"/>
              </a:spcBef>
              <a:spcAft>
                <a:spcPts val="0"/>
              </a:spcAft>
              <a:buClr>
                <a:srgbClr val="FF0000"/>
              </a:buClr>
              <a:buSzPts val="2200"/>
              <a:buChar char="▪"/>
            </a:pPr>
            <a:r>
              <a:rPr lang="en-US" sz="2200">
                <a:solidFill>
                  <a:srgbClr val="FF0000"/>
                </a:solidFill>
              </a:rPr>
              <a:t>The project's successful completion showcases practical application of our abilities and adds a meaningful entry to our resume</a:t>
            </a:r>
            <a:endParaRPr sz="2200">
              <a:solidFill>
                <a:srgbClr val="FF0000"/>
              </a:solidFill>
            </a:endParaRPr>
          </a:p>
          <a:p>
            <a:pPr indent="0" lvl="0" marL="742950" rtl="0" algn="l">
              <a:spcBef>
                <a:spcPts val="440"/>
              </a:spcBef>
              <a:spcAft>
                <a:spcPts val="0"/>
              </a:spcAft>
              <a:buNone/>
            </a:pPr>
            <a:r>
              <a:t/>
            </a:r>
            <a:endParaRPr sz="2200">
              <a:solidFill>
                <a:srgbClr val="FF0000"/>
              </a:solidFill>
            </a:endParaRPr>
          </a:p>
          <a:p>
            <a:pPr indent="-311150" lvl="1" marL="742950" rtl="0" algn="l">
              <a:spcBef>
                <a:spcPts val="440"/>
              </a:spcBef>
              <a:spcAft>
                <a:spcPts val="0"/>
              </a:spcAft>
              <a:buClr>
                <a:srgbClr val="FF0000"/>
              </a:buClr>
              <a:buSzPts val="2200"/>
              <a:buChar char="▪"/>
            </a:pPr>
            <a:r>
              <a:rPr lang="en-US" sz="2200">
                <a:solidFill>
                  <a:srgbClr val="FF0000"/>
                </a:solidFill>
              </a:rPr>
              <a:t>The ability to break down complex problems, collaborate within a team, and manage time effectively were key takeaways. </a:t>
            </a:r>
            <a:endParaRPr sz="2200">
              <a:solidFill>
                <a:srgbClr val="FF0000"/>
              </a:solidFill>
            </a:endParaRPr>
          </a:p>
          <a:p>
            <a:pPr indent="0" lvl="0" marL="742950" rtl="0" algn="l">
              <a:spcBef>
                <a:spcPts val="440"/>
              </a:spcBef>
              <a:spcAft>
                <a:spcPts val="0"/>
              </a:spcAft>
              <a:buNone/>
            </a:pPr>
            <a:r>
              <a:t/>
            </a:r>
            <a:endParaRPr sz="2200">
              <a:solidFill>
                <a:srgbClr val="FF0000"/>
              </a:solidFill>
            </a:endParaRPr>
          </a:p>
          <a:p>
            <a:pPr indent="-311150" lvl="1" marL="742950" rtl="0" algn="l">
              <a:spcBef>
                <a:spcPts val="440"/>
              </a:spcBef>
              <a:spcAft>
                <a:spcPts val="0"/>
              </a:spcAft>
              <a:buClr>
                <a:srgbClr val="FF0000"/>
              </a:buClr>
              <a:buSzPts val="2200"/>
              <a:buChar char="▪"/>
            </a:pPr>
            <a:r>
              <a:rPr lang="en-US" sz="2200">
                <a:solidFill>
                  <a:srgbClr val="FF0000"/>
                </a:solidFill>
              </a:rPr>
              <a:t>These skills will undoubtedly prove beneficial in future endeavors, contributing to our professional growth and adaptability in diverse work environments.</a:t>
            </a:r>
            <a:endParaRPr sz="2200">
              <a:solidFill>
                <a:srgbClr val="FF0000"/>
              </a:solidFill>
            </a:endParaRPr>
          </a:p>
          <a:p>
            <a:pPr indent="0" lvl="0" marL="0" rtl="0" algn="l">
              <a:spcBef>
                <a:spcPts val="480"/>
              </a:spcBef>
              <a:spcAft>
                <a:spcPts val="0"/>
              </a:spcAft>
              <a:buClr>
                <a:schemeClr val="dk1"/>
              </a:buClr>
              <a:buSzPts val="2400"/>
              <a:buNone/>
            </a:pPr>
            <a:r>
              <a:t/>
            </a:r>
            <a:endParaRPr sz="2400"/>
          </a:p>
        </p:txBody>
      </p:sp>
      <p:sp>
        <p:nvSpPr>
          <p:cNvPr id="255" name="Google Shape;255;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256" name="Google Shape;256;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257" name="Google Shape;257;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2"/>
          <p:cNvSpPr txBox="1"/>
          <p:nvPr>
            <p:ph type="title"/>
          </p:nvPr>
        </p:nvSpPr>
        <p:spPr>
          <a:xfrm>
            <a:off x="457200" y="103188"/>
            <a:ext cx="8229600" cy="497447"/>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a:t>
            </a:r>
            <a:endParaRPr/>
          </a:p>
        </p:txBody>
      </p:sp>
      <p:sp>
        <p:nvSpPr>
          <p:cNvPr id="75" name="Google Shape;75;p2"/>
          <p:cNvSpPr txBox="1"/>
          <p:nvPr>
            <p:ph idx="1" type="body"/>
          </p:nvPr>
        </p:nvSpPr>
        <p:spPr>
          <a:xfrm>
            <a:off x="457200" y="685800"/>
            <a:ext cx="8229600" cy="5246688"/>
          </a:xfrm>
          <a:prstGeom prst="rect">
            <a:avLst/>
          </a:prstGeom>
          <a:noFill/>
          <a:ln>
            <a:noFill/>
          </a:ln>
        </p:spPr>
        <p:txBody>
          <a:bodyPr anchorCtr="0" anchor="t" bIns="45700" lIns="91425" spcFirstLastPara="1" rIns="91425" wrap="square" tIns="45700">
            <a:normAutofit fontScale="25000" lnSpcReduction="20000"/>
          </a:bodyPr>
          <a:lstStyle/>
          <a:p>
            <a:pPr indent="-400050" lvl="0" marL="457200" rtl="0" algn="l">
              <a:spcBef>
                <a:spcPts val="0"/>
              </a:spcBef>
              <a:spcAft>
                <a:spcPts val="0"/>
              </a:spcAft>
              <a:buClr>
                <a:srgbClr val="FF0000"/>
              </a:buClr>
              <a:buSzPct val="100000"/>
              <a:buChar char="⮚"/>
            </a:pPr>
            <a:r>
              <a:rPr b="1" lang="en-US" sz="9200">
                <a:solidFill>
                  <a:srgbClr val="FF0000"/>
                </a:solidFill>
              </a:rPr>
              <a:t>Mobile Phone Retail Company Database</a:t>
            </a:r>
            <a:r>
              <a:rPr b="1" lang="en-US" sz="9200">
                <a:solidFill>
                  <a:srgbClr val="FF0000"/>
                </a:solidFill>
              </a:rPr>
              <a:t>: </a:t>
            </a:r>
            <a:endParaRPr sz="9200"/>
          </a:p>
          <a:p>
            <a:pPr indent="-241300" lvl="1" marL="742950" rtl="0" algn="l">
              <a:spcBef>
                <a:spcPts val="600"/>
              </a:spcBef>
              <a:spcAft>
                <a:spcPts val="0"/>
              </a:spcAft>
              <a:buClr>
                <a:srgbClr val="FF0000"/>
              </a:buClr>
              <a:buSzPct val="100000"/>
              <a:buChar char="▪"/>
            </a:pPr>
            <a:r>
              <a:rPr lang="en-US" sz="9200">
                <a:solidFill>
                  <a:srgbClr val="FF0000"/>
                </a:solidFill>
              </a:rPr>
              <a:t>Domain: Retail and Sales Management</a:t>
            </a:r>
            <a:endParaRPr sz="9200">
              <a:solidFill>
                <a:srgbClr val="FF0000"/>
              </a:solidFill>
            </a:endParaRPr>
          </a:p>
          <a:p>
            <a:pPr indent="0" lvl="0" marL="0" rtl="0" algn="just">
              <a:spcBef>
                <a:spcPts val="600"/>
              </a:spcBef>
              <a:spcAft>
                <a:spcPts val="0"/>
              </a:spcAft>
              <a:buNone/>
            </a:pPr>
            <a:r>
              <a:rPr lang="en-US" sz="9200">
                <a:solidFill>
                  <a:srgbClr val="FF0000"/>
                </a:solidFill>
              </a:rPr>
              <a:t>Our project, the Mobile Phone Retail Company Database Management System, addresses the needs of business owners in the mobile phone retail industry. It provides a comprehensive solution to manage information about products, staff, promotions, customers, and purchases. With a focus on five prominent brands and their respective models, the system aims to streamline operations, optimize stock management, and enhance sales through informed decision-making.</a:t>
            </a:r>
            <a:endParaRPr sz="9200">
              <a:solidFill>
                <a:srgbClr val="FF0000"/>
              </a:solidFill>
            </a:endParaRPr>
          </a:p>
          <a:p>
            <a:pPr indent="0" lvl="0" marL="0" rtl="0" algn="just">
              <a:spcBef>
                <a:spcPts val="600"/>
              </a:spcBef>
              <a:spcAft>
                <a:spcPts val="0"/>
              </a:spcAft>
              <a:buClr>
                <a:schemeClr val="dk1"/>
              </a:buClr>
              <a:buSzPts val="275"/>
              <a:buFont typeface="Arial"/>
              <a:buNone/>
            </a:pPr>
            <a:r>
              <a:t/>
            </a:r>
            <a:endParaRPr sz="9200">
              <a:solidFill>
                <a:srgbClr val="FF0000"/>
              </a:solidFill>
            </a:endParaRPr>
          </a:p>
          <a:p>
            <a:pPr indent="0" lvl="0" marL="0" rtl="0" algn="just">
              <a:spcBef>
                <a:spcPts val="600"/>
              </a:spcBef>
              <a:spcAft>
                <a:spcPts val="0"/>
              </a:spcAft>
              <a:buNone/>
            </a:pPr>
            <a:r>
              <a:t/>
            </a:r>
            <a:endParaRPr sz="9200">
              <a:solidFill>
                <a:srgbClr val="FF0000"/>
              </a:solidFill>
            </a:endParaRPr>
          </a:p>
          <a:p>
            <a:pPr indent="0" lvl="0" marL="457200" rtl="0" algn="l">
              <a:spcBef>
                <a:spcPts val="560"/>
              </a:spcBef>
              <a:spcAft>
                <a:spcPts val="0"/>
              </a:spcAft>
              <a:buNone/>
            </a:pPr>
            <a:r>
              <a:t/>
            </a:r>
            <a:endParaRPr sz="9200"/>
          </a:p>
          <a:p>
            <a:pPr indent="-304800" lvl="0" marL="457200" rtl="0" algn="l">
              <a:spcBef>
                <a:spcPts val="480"/>
              </a:spcBef>
              <a:spcAft>
                <a:spcPts val="0"/>
              </a:spcAft>
              <a:buClr>
                <a:schemeClr val="dk1"/>
              </a:buClr>
              <a:buSzPct val="100000"/>
              <a:buNone/>
            </a:pPr>
            <a:r>
              <a:t/>
            </a:r>
            <a:endParaRPr sz="2400">
              <a:solidFill>
                <a:srgbClr val="FF0000"/>
              </a:solidFill>
            </a:endParaRPr>
          </a:p>
          <a:p>
            <a:pPr indent="-304800" lvl="0" marL="457200" rtl="0" algn="l">
              <a:spcBef>
                <a:spcPts val="480"/>
              </a:spcBef>
              <a:spcAft>
                <a:spcPts val="0"/>
              </a:spcAft>
              <a:buClr>
                <a:schemeClr val="dk1"/>
              </a:buClr>
              <a:buSzPct val="100000"/>
              <a:buNone/>
            </a:pPr>
            <a:r>
              <a:t/>
            </a:r>
            <a:endParaRPr sz="2400"/>
          </a:p>
          <a:p>
            <a:pPr indent="-304800" lvl="0" marL="457200" rtl="0" algn="l">
              <a:spcBef>
                <a:spcPts val="480"/>
              </a:spcBef>
              <a:spcAft>
                <a:spcPts val="0"/>
              </a:spcAft>
              <a:buClr>
                <a:schemeClr val="dk1"/>
              </a:buClr>
              <a:buSzPct val="100000"/>
              <a:buNone/>
            </a:pPr>
            <a:r>
              <a:t/>
            </a:r>
            <a:endParaRPr sz="2400"/>
          </a:p>
          <a:p>
            <a:pPr indent="-304800" lvl="0" marL="457200" rtl="0" algn="l">
              <a:spcBef>
                <a:spcPts val="480"/>
              </a:spcBef>
              <a:spcAft>
                <a:spcPts val="0"/>
              </a:spcAft>
              <a:buClr>
                <a:schemeClr val="dk1"/>
              </a:buClr>
              <a:buSzPct val="100000"/>
              <a:buNone/>
            </a:pPr>
            <a:r>
              <a:t/>
            </a:r>
            <a:endParaRPr sz="2400"/>
          </a:p>
          <a:p>
            <a:pPr indent="-304800" lvl="0" marL="457200" rtl="0" algn="l">
              <a:spcBef>
                <a:spcPts val="480"/>
              </a:spcBef>
              <a:spcAft>
                <a:spcPts val="0"/>
              </a:spcAft>
              <a:buClr>
                <a:schemeClr val="dk1"/>
              </a:buClr>
              <a:buSzPct val="100000"/>
              <a:buNone/>
            </a:pPr>
            <a:r>
              <a:t/>
            </a:r>
            <a:endParaRPr sz="2400"/>
          </a:p>
          <a:p>
            <a:pPr indent="-304800" lvl="0" marL="457200" rtl="0" algn="l">
              <a:spcBef>
                <a:spcPts val="480"/>
              </a:spcBef>
              <a:spcAft>
                <a:spcPts val="0"/>
              </a:spcAft>
              <a:buClr>
                <a:schemeClr val="dk1"/>
              </a:buClr>
              <a:buSzPct val="100000"/>
              <a:buNone/>
            </a:pPr>
            <a:r>
              <a:t/>
            </a:r>
            <a:endParaRPr sz="2400"/>
          </a:p>
          <a:p>
            <a:pPr indent="-304800" lvl="0" marL="457200" rtl="0" algn="l">
              <a:spcBef>
                <a:spcPts val="480"/>
              </a:spcBef>
              <a:spcAft>
                <a:spcPts val="0"/>
              </a:spcAft>
              <a:buClr>
                <a:schemeClr val="dk1"/>
              </a:buClr>
              <a:buSzPct val="100000"/>
              <a:buNone/>
            </a:pPr>
            <a:r>
              <a:t/>
            </a:r>
            <a:endParaRPr sz="2400"/>
          </a:p>
        </p:txBody>
      </p:sp>
      <p:sp>
        <p:nvSpPr>
          <p:cNvPr id="76" name="Google Shape;76;p2"/>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77" name="Google Shape;77;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78" name="Google Shape;78;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79" name="Google Shape;79;p2"/>
          <p:cNvPicPr preferRelativeResize="0"/>
          <p:nvPr/>
        </p:nvPicPr>
        <p:blipFill>
          <a:blip r:embed="rId3">
            <a:alphaModFix/>
          </a:blip>
          <a:stretch>
            <a:fillRect/>
          </a:stretch>
        </p:blipFill>
        <p:spPr>
          <a:xfrm>
            <a:off x="1690150" y="3886750"/>
            <a:ext cx="5763701" cy="20457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7"/>
          <p:cNvSpPr txBox="1"/>
          <p:nvPr>
            <p:ph type="title"/>
          </p:nvPr>
        </p:nvSpPr>
        <p:spPr>
          <a:xfrm>
            <a:off x="685800" y="152400"/>
            <a:ext cx="7772400" cy="9906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366092"/>
              </a:buClr>
              <a:buSzPts val="3600"/>
              <a:buFont typeface="Calibri"/>
              <a:buNone/>
            </a:pPr>
            <a:r>
              <a:rPr b="1" lang="en-US">
                <a:solidFill>
                  <a:srgbClr val="366092"/>
                </a:solidFill>
              </a:rPr>
              <a:t>Discussion</a:t>
            </a:r>
            <a:endParaRPr/>
          </a:p>
        </p:txBody>
      </p:sp>
      <p:pic>
        <p:nvPicPr>
          <p:cNvPr descr="C:\Program Files\Common Files\Microsoft Shared\Clipart\cagcat50\pe02097_.wmf" id="263" name="Google Shape;263;p7"/>
          <p:cNvPicPr preferRelativeResize="0"/>
          <p:nvPr/>
        </p:nvPicPr>
        <p:blipFill rotWithShape="1">
          <a:blip r:embed="rId3">
            <a:alphaModFix/>
          </a:blip>
          <a:srcRect b="0" l="0" r="0" t="0"/>
          <a:stretch/>
        </p:blipFill>
        <p:spPr>
          <a:xfrm>
            <a:off x="1295400" y="1371600"/>
            <a:ext cx="6781800" cy="4876800"/>
          </a:xfrm>
          <a:prstGeom prst="rect">
            <a:avLst/>
          </a:prstGeom>
          <a:noFill/>
          <a:ln>
            <a:noFill/>
          </a:ln>
        </p:spPr>
      </p:pic>
      <p:sp>
        <p:nvSpPr>
          <p:cNvPr id="264" name="Google Shape;264;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265" name="Google Shape;265;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266" name="Google Shape;266;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g261e5a1da4b_0_3"/>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a:t>
            </a:r>
            <a:endParaRPr/>
          </a:p>
        </p:txBody>
      </p:sp>
      <p:sp>
        <p:nvSpPr>
          <p:cNvPr id="86" name="Google Shape;86;g261e5a1da4b_0_3"/>
          <p:cNvSpPr txBox="1"/>
          <p:nvPr>
            <p:ph idx="1" type="body"/>
          </p:nvPr>
        </p:nvSpPr>
        <p:spPr>
          <a:xfrm>
            <a:off x="457200" y="685800"/>
            <a:ext cx="8229600" cy="5246700"/>
          </a:xfrm>
          <a:prstGeom prst="rect">
            <a:avLst/>
          </a:prstGeom>
          <a:noFill/>
          <a:ln>
            <a:noFill/>
          </a:ln>
        </p:spPr>
        <p:txBody>
          <a:bodyPr anchorCtr="0" anchor="t" bIns="45700" lIns="91425" spcFirstLastPara="1" rIns="91425" wrap="square" tIns="45700">
            <a:normAutofit fontScale="25000" lnSpcReduction="20000"/>
          </a:bodyPr>
          <a:lstStyle/>
          <a:p>
            <a:pPr indent="-444500" lvl="0" marL="457200" rtl="0" algn="l">
              <a:spcBef>
                <a:spcPts val="0"/>
              </a:spcBef>
              <a:spcAft>
                <a:spcPts val="0"/>
              </a:spcAft>
              <a:buClr>
                <a:srgbClr val="FF0000"/>
              </a:buClr>
              <a:buSzPct val="100000"/>
              <a:buChar char="⮚"/>
            </a:pPr>
            <a:r>
              <a:rPr b="1" lang="en-US" sz="12000">
                <a:solidFill>
                  <a:srgbClr val="FF0000"/>
                </a:solidFill>
              </a:rPr>
              <a:t>How will this project be helpful if deployed in the real world? </a:t>
            </a:r>
            <a:br>
              <a:rPr b="1" lang="en-US" sz="12000">
                <a:solidFill>
                  <a:srgbClr val="FF0000"/>
                </a:solidFill>
              </a:rPr>
            </a:br>
            <a:endParaRPr b="1" sz="12000"/>
          </a:p>
          <a:p>
            <a:pPr indent="0" lvl="0" marL="0" rtl="0" algn="just">
              <a:spcBef>
                <a:spcPts val="600"/>
              </a:spcBef>
              <a:spcAft>
                <a:spcPts val="0"/>
              </a:spcAft>
              <a:buNone/>
            </a:pPr>
            <a:r>
              <a:rPr b="1" lang="en-US" sz="9200">
                <a:solidFill>
                  <a:srgbClr val="FF0000"/>
                </a:solidFill>
              </a:rPr>
              <a:t>Business Goal 1: </a:t>
            </a:r>
            <a:r>
              <a:rPr lang="en-US" sz="9200">
                <a:solidFill>
                  <a:srgbClr val="FF0000"/>
                </a:solidFill>
              </a:rPr>
              <a:t>Identify Underperforming Phones</a:t>
            </a:r>
            <a:endParaRPr sz="9200">
              <a:solidFill>
                <a:srgbClr val="FF0000"/>
              </a:solidFill>
            </a:endParaRPr>
          </a:p>
          <a:p>
            <a:pPr indent="0" lvl="0" marL="0" rtl="0" algn="just">
              <a:spcBef>
                <a:spcPts val="600"/>
              </a:spcBef>
              <a:spcAft>
                <a:spcPts val="0"/>
              </a:spcAft>
              <a:buNone/>
            </a:pPr>
            <a:r>
              <a:rPr b="1" lang="en-US" sz="9200">
                <a:solidFill>
                  <a:srgbClr val="FF0000"/>
                </a:solidFill>
              </a:rPr>
              <a:t>Significance:</a:t>
            </a:r>
            <a:r>
              <a:rPr lang="en-US" sz="9200">
                <a:solidFill>
                  <a:srgbClr val="FF0000"/>
                </a:solidFill>
              </a:rPr>
              <a:t> Enables the business to pinpoint phones with lower sales during specific periods.</a:t>
            </a:r>
            <a:endParaRPr sz="9200">
              <a:solidFill>
                <a:srgbClr val="FF0000"/>
              </a:solidFill>
            </a:endParaRPr>
          </a:p>
          <a:p>
            <a:pPr indent="0" lvl="0" marL="0" rtl="0" algn="just">
              <a:spcBef>
                <a:spcPts val="600"/>
              </a:spcBef>
              <a:spcAft>
                <a:spcPts val="0"/>
              </a:spcAft>
              <a:buNone/>
            </a:pPr>
            <a:r>
              <a:rPr b="1" lang="en-US" sz="9200">
                <a:solidFill>
                  <a:srgbClr val="FF0000"/>
                </a:solidFill>
              </a:rPr>
              <a:t>Real-World Application:</a:t>
            </a:r>
            <a:r>
              <a:rPr lang="en-US" sz="9200">
                <a:solidFill>
                  <a:srgbClr val="FF0000"/>
                </a:solidFill>
              </a:rPr>
              <a:t> Facilitates targeted marketing or promotions to boost sales for underperforming models, optimizing inventory.</a:t>
            </a:r>
            <a:br>
              <a:rPr lang="en-US" sz="9200">
                <a:solidFill>
                  <a:srgbClr val="FF0000"/>
                </a:solidFill>
              </a:rPr>
            </a:br>
            <a:endParaRPr sz="9200">
              <a:solidFill>
                <a:srgbClr val="FF0000"/>
              </a:solidFill>
            </a:endParaRPr>
          </a:p>
          <a:p>
            <a:pPr indent="0" lvl="0" marL="0" rtl="0" algn="just">
              <a:spcBef>
                <a:spcPts val="600"/>
              </a:spcBef>
              <a:spcAft>
                <a:spcPts val="0"/>
              </a:spcAft>
              <a:buNone/>
            </a:pPr>
            <a:r>
              <a:rPr b="1" lang="en-US" sz="9200">
                <a:solidFill>
                  <a:srgbClr val="FF0000"/>
                </a:solidFill>
              </a:rPr>
              <a:t>Business Goal 2: </a:t>
            </a:r>
            <a:r>
              <a:rPr lang="en-US" sz="9200">
                <a:solidFill>
                  <a:srgbClr val="FF0000"/>
                </a:solidFill>
              </a:rPr>
              <a:t>Analyze Monthly Purchase Trends</a:t>
            </a:r>
            <a:endParaRPr sz="9200">
              <a:solidFill>
                <a:srgbClr val="FF0000"/>
              </a:solidFill>
            </a:endParaRPr>
          </a:p>
          <a:p>
            <a:pPr indent="0" lvl="0" marL="0" rtl="0" algn="just">
              <a:spcBef>
                <a:spcPts val="600"/>
              </a:spcBef>
              <a:spcAft>
                <a:spcPts val="0"/>
              </a:spcAft>
              <a:buNone/>
            </a:pPr>
            <a:r>
              <a:rPr b="1" lang="en-US" sz="9200">
                <a:solidFill>
                  <a:srgbClr val="FF0000"/>
                </a:solidFill>
              </a:rPr>
              <a:t>Significance:</a:t>
            </a:r>
            <a:r>
              <a:rPr lang="en-US" sz="9200">
                <a:solidFill>
                  <a:srgbClr val="FF0000"/>
                </a:solidFill>
              </a:rPr>
              <a:t> Provides insights into customer behavior by analyzing monthly purchase patterns.</a:t>
            </a:r>
            <a:endParaRPr sz="9200">
              <a:solidFill>
                <a:srgbClr val="FF0000"/>
              </a:solidFill>
            </a:endParaRPr>
          </a:p>
          <a:p>
            <a:pPr indent="0" lvl="0" marL="0" rtl="0" algn="just">
              <a:spcBef>
                <a:spcPts val="600"/>
              </a:spcBef>
              <a:spcAft>
                <a:spcPts val="0"/>
              </a:spcAft>
              <a:buNone/>
            </a:pPr>
            <a:r>
              <a:rPr b="1" lang="en-US" sz="9200">
                <a:solidFill>
                  <a:srgbClr val="FF0000"/>
                </a:solidFill>
              </a:rPr>
              <a:t>Real-World Application:</a:t>
            </a:r>
            <a:r>
              <a:rPr lang="en-US" sz="9200">
                <a:solidFill>
                  <a:srgbClr val="FF0000"/>
                </a:solidFill>
              </a:rPr>
              <a:t> Helps in tailoring marketing strategies, stock levels, and promotions based on historical purchase trends.</a:t>
            </a:r>
            <a:endParaRPr sz="9200">
              <a:solidFill>
                <a:srgbClr val="FF0000"/>
              </a:solidFill>
            </a:endParaRPr>
          </a:p>
          <a:p>
            <a:pPr indent="-304800" lvl="0" marL="457200" rtl="0" algn="l">
              <a:spcBef>
                <a:spcPts val="480"/>
              </a:spcBef>
              <a:spcAft>
                <a:spcPts val="0"/>
              </a:spcAft>
              <a:buClr>
                <a:schemeClr val="dk1"/>
              </a:buClr>
              <a:buSzPct val="80000"/>
              <a:buNone/>
            </a:pPr>
            <a:r>
              <a:t/>
            </a:r>
            <a:endParaRPr sz="3000"/>
          </a:p>
        </p:txBody>
      </p:sp>
      <p:sp>
        <p:nvSpPr>
          <p:cNvPr id="87" name="Google Shape;87;g261e5a1da4b_0_3"/>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88" name="Google Shape;88;g261e5a1da4b_0_3"/>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89" name="Google Shape;89;g261e5a1da4b_0_3"/>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g261e5a1da4b_0_27"/>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a:t>
            </a:r>
            <a:endParaRPr/>
          </a:p>
        </p:txBody>
      </p:sp>
      <p:sp>
        <p:nvSpPr>
          <p:cNvPr id="96" name="Google Shape;96;g261e5a1da4b_0_27"/>
          <p:cNvSpPr txBox="1"/>
          <p:nvPr>
            <p:ph idx="1" type="body"/>
          </p:nvPr>
        </p:nvSpPr>
        <p:spPr>
          <a:xfrm>
            <a:off x="253200" y="699300"/>
            <a:ext cx="8705100" cy="5233200"/>
          </a:xfrm>
          <a:prstGeom prst="rect">
            <a:avLst/>
          </a:prstGeom>
          <a:noFill/>
          <a:ln>
            <a:noFill/>
          </a:ln>
        </p:spPr>
        <p:txBody>
          <a:bodyPr anchorCtr="0" anchor="t" bIns="45700" lIns="91425" spcFirstLastPara="1" rIns="91425" wrap="square" tIns="45700">
            <a:normAutofit fontScale="25000"/>
          </a:bodyPr>
          <a:lstStyle/>
          <a:p>
            <a:pPr indent="0" lvl="0" marL="0" rtl="0" algn="just">
              <a:spcBef>
                <a:spcPts val="0"/>
              </a:spcBef>
              <a:spcAft>
                <a:spcPts val="0"/>
              </a:spcAft>
              <a:buNone/>
            </a:pPr>
            <a:r>
              <a:rPr b="1" lang="en-US" sz="9200">
                <a:solidFill>
                  <a:srgbClr val="FF0000"/>
                </a:solidFill>
              </a:rPr>
              <a:t>Business Goal 3:</a:t>
            </a:r>
            <a:r>
              <a:rPr lang="en-US" sz="9200">
                <a:solidFill>
                  <a:srgbClr val="FF0000"/>
                </a:solidFill>
              </a:rPr>
              <a:t> Forecast Demand and Manage Inventory</a:t>
            </a:r>
            <a:endParaRPr sz="9200">
              <a:solidFill>
                <a:srgbClr val="FF0000"/>
              </a:solidFill>
            </a:endParaRPr>
          </a:p>
          <a:p>
            <a:pPr indent="0" lvl="0" marL="0" rtl="0" algn="just">
              <a:spcBef>
                <a:spcPts val="0"/>
              </a:spcBef>
              <a:spcAft>
                <a:spcPts val="0"/>
              </a:spcAft>
              <a:buNone/>
            </a:pPr>
            <a:r>
              <a:rPr b="1" lang="en-US" sz="9200">
                <a:solidFill>
                  <a:srgbClr val="FF0000"/>
                </a:solidFill>
              </a:rPr>
              <a:t>Significance:</a:t>
            </a:r>
            <a:r>
              <a:rPr lang="en-US" sz="9200">
                <a:solidFill>
                  <a:srgbClr val="FF0000"/>
                </a:solidFill>
              </a:rPr>
              <a:t> Allows forecasting demand and managing inventory based on historical sales data.</a:t>
            </a:r>
            <a:endParaRPr sz="9200">
              <a:solidFill>
                <a:srgbClr val="FF0000"/>
              </a:solidFill>
            </a:endParaRPr>
          </a:p>
          <a:p>
            <a:pPr indent="0" lvl="0" marL="0" rtl="0" algn="just">
              <a:spcBef>
                <a:spcPts val="0"/>
              </a:spcBef>
              <a:spcAft>
                <a:spcPts val="0"/>
              </a:spcAft>
              <a:buNone/>
            </a:pPr>
            <a:r>
              <a:rPr b="1" lang="en-US" sz="9200">
                <a:solidFill>
                  <a:srgbClr val="FF0000"/>
                </a:solidFill>
              </a:rPr>
              <a:t>Real-World Application: </a:t>
            </a:r>
            <a:r>
              <a:rPr lang="en-US" sz="9200">
                <a:solidFill>
                  <a:srgbClr val="FF0000"/>
                </a:solidFill>
              </a:rPr>
              <a:t>Enhances inventory planning, ensuring adequate stock levels to meet customer demand.</a:t>
            </a:r>
            <a:endParaRPr sz="9200">
              <a:solidFill>
                <a:srgbClr val="FF0000"/>
              </a:solidFill>
            </a:endParaRPr>
          </a:p>
          <a:p>
            <a:pPr indent="0" lvl="0" marL="0" rtl="0" algn="just">
              <a:spcBef>
                <a:spcPts val="0"/>
              </a:spcBef>
              <a:spcAft>
                <a:spcPts val="0"/>
              </a:spcAft>
              <a:buNone/>
            </a:pPr>
            <a:r>
              <a:t/>
            </a:r>
            <a:endParaRPr sz="9200">
              <a:solidFill>
                <a:srgbClr val="FF0000"/>
              </a:solidFill>
            </a:endParaRPr>
          </a:p>
          <a:p>
            <a:pPr indent="0" lvl="0" marL="0" rtl="0" algn="just">
              <a:spcBef>
                <a:spcPts val="0"/>
              </a:spcBef>
              <a:spcAft>
                <a:spcPts val="0"/>
              </a:spcAft>
              <a:buNone/>
            </a:pPr>
            <a:r>
              <a:rPr b="1" lang="en-US" sz="9200">
                <a:solidFill>
                  <a:srgbClr val="FF0000"/>
                </a:solidFill>
              </a:rPr>
              <a:t>Business Goal 4:</a:t>
            </a:r>
            <a:r>
              <a:rPr lang="en-US" sz="9200">
                <a:solidFill>
                  <a:srgbClr val="FF0000"/>
                </a:solidFill>
              </a:rPr>
              <a:t> Identify Customers Buying all models of a specific </a:t>
            </a:r>
            <a:r>
              <a:rPr lang="en-US" sz="9200">
                <a:solidFill>
                  <a:srgbClr val="FF0000"/>
                </a:solidFill>
              </a:rPr>
              <a:t>brand.</a:t>
            </a:r>
            <a:endParaRPr sz="9200">
              <a:solidFill>
                <a:srgbClr val="FF0000"/>
              </a:solidFill>
            </a:endParaRPr>
          </a:p>
          <a:p>
            <a:pPr indent="0" lvl="0" marL="0" rtl="0" algn="just">
              <a:spcBef>
                <a:spcPts val="0"/>
              </a:spcBef>
              <a:spcAft>
                <a:spcPts val="0"/>
              </a:spcAft>
              <a:buNone/>
            </a:pPr>
            <a:r>
              <a:rPr b="1" lang="en-US" sz="9200">
                <a:solidFill>
                  <a:srgbClr val="FF0000"/>
                </a:solidFill>
              </a:rPr>
              <a:t>Significance:</a:t>
            </a:r>
            <a:r>
              <a:rPr lang="en-US" sz="9200">
                <a:solidFill>
                  <a:srgbClr val="FF0000"/>
                </a:solidFill>
              </a:rPr>
              <a:t> Identifies loyal customers purchasing all models of a specific brand.</a:t>
            </a:r>
            <a:endParaRPr sz="9200">
              <a:solidFill>
                <a:srgbClr val="FF0000"/>
              </a:solidFill>
            </a:endParaRPr>
          </a:p>
          <a:p>
            <a:pPr indent="0" lvl="0" marL="0" rtl="0" algn="just">
              <a:spcBef>
                <a:spcPts val="0"/>
              </a:spcBef>
              <a:spcAft>
                <a:spcPts val="0"/>
              </a:spcAft>
              <a:buNone/>
            </a:pPr>
            <a:r>
              <a:rPr b="1" lang="en-US" sz="9200">
                <a:solidFill>
                  <a:srgbClr val="FF0000"/>
                </a:solidFill>
              </a:rPr>
              <a:t>Real-World Application:</a:t>
            </a:r>
            <a:r>
              <a:rPr lang="en-US" sz="9200">
                <a:solidFill>
                  <a:srgbClr val="FF0000"/>
                </a:solidFill>
              </a:rPr>
              <a:t> Enables targeted promotions and exclusive offers for customers promoting brand loyalty.</a:t>
            </a:r>
            <a:endParaRPr sz="9200">
              <a:solidFill>
                <a:srgbClr val="FF0000"/>
              </a:solidFill>
            </a:endParaRPr>
          </a:p>
          <a:p>
            <a:pPr indent="-304800" lvl="0" marL="457200" rtl="0" algn="l">
              <a:spcBef>
                <a:spcPts val="480"/>
              </a:spcBef>
              <a:spcAft>
                <a:spcPts val="0"/>
              </a:spcAft>
              <a:buClr>
                <a:schemeClr val="dk1"/>
              </a:buClr>
              <a:buSzPct val="80000"/>
              <a:buNone/>
            </a:pPr>
            <a:r>
              <a:t/>
            </a:r>
            <a:endParaRPr sz="3000"/>
          </a:p>
        </p:txBody>
      </p:sp>
      <p:sp>
        <p:nvSpPr>
          <p:cNvPr id="97" name="Google Shape;97;g261e5a1da4b_0_27"/>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98" name="Google Shape;98;g261e5a1da4b_0_27"/>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99" name="Google Shape;99;g261e5a1da4b_0_27"/>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261e5a1da4b_0_36"/>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a:t>
            </a:r>
            <a:endParaRPr/>
          </a:p>
        </p:txBody>
      </p:sp>
      <p:sp>
        <p:nvSpPr>
          <p:cNvPr id="106" name="Google Shape;106;g261e5a1da4b_0_36"/>
          <p:cNvSpPr txBox="1"/>
          <p:nvPr>
            <p:ph idx="1" type="body"/>
          </p:nvPr>
        </p:nvSpPr>
        <p:spPr>
          <a:xfrm>
            <a:off x="301425" y="600600"/>
            <a:ext cx="8548500" cy="5343600"/>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None/>
            </a:pPr>
            <a:r>
              <a:rPr b="1" lang="en-US" sz="2300">
                <a:solidFill>
                  <a:srgbClr val="FF0000"/>
                </a:solidFill>
              </a:rPr>
              <a:t>Business Goal 5:</a:t>
            </a:r>
            <a:r>
              <a:rPr lang="en-US" sz="2300">
                <a:solidFill>
                  <a:srgbClr val="FF0000"/>
                </a:solidFill>
              </a:rPr>
              <a:t> </a:t>
            </a:r>
            <a:r>
              <a:rPr lang="en-US" sz="2300">
                <a:solidFill>
                  <a:srgbClr val="FF0000"/>
                </a:solidFill>
              </a:rPr>
              <a:t>Maintain Customer Records for Targeted Promotions</a:t>
            </a:r>
            <a:endParaRPr sz="2300">
              <a:solidFill>
                <a:srgbClr val="FF0000"/>
              </a:solidFill>
            </a:endParaRPr>
          </a:p>
          <a:p>
            <a:pPr indent="0" lvl="0" marL="0" rtl="0" algn="just">
              <a:spcBef>
                <a:spcPts val="0"/>
              </a:spcBef>
              <a:spcAft>
                <a:spcPts val="0"/>
              </a:spcAft>
              <a:buNone/>
            </a:pPr>
            <a:r>
              <a:rPr b="1" lang="en-US" sz="2300">
                <a:solidFill>
                  <a:srgbClr val="FF0000"/>
                </a:solidFill>
              </a:rPr>
              <a:t>Significance:</a:t>
            </a:r>
            <a:r>
              <a:rPr lang="en-US" sz="2300">
                <a:solidFill>
                  <a:srgbClr val="FF0000"/>
                </a:solidFill>
              </a:rPr>
              <a:t> Helps in tracking customer preferences for personalized promotions.</a:t>
            </a:r>
            <a:endParaRPr sz="2300">
              <a:solidFill>
                <a:srgbClr val="FF0000"/>
              </a:solidFill>
            </a:endParaRPr>
          </a:p>
          <a:p>
            <a:pPr indent="0" lvl="0" marL="0" rtl="0" algn="just">
              <a:spcBef>
                <a:spcPts val="0"/>
              </a:spcBef>
              <a:spcAft>
                <a:spcPts val="0"/>
              </a:spcAft>
              <a:buNone/>
            </a:pPr>
            <a:r>
              <a:rPr b="1" lang="en-US" sz="2300">
                <a:solidFill>
                  <a:srgbClr val="FF0000"/>
                </a:solidFill>
              </a:rPr>
              <a:t>Real-World Application:</a:t>
            </a:r>
            <a:r>
              <a:rPr lang="en-US" sz="2300">
                <a:solidFill>
                  <a:srgbClr val="FF0000"/>
                </a:solidFill>
              </a:rPr>
              <a:t> Facilitates targeted marketing by promoting new products from preferred brands, increasing customer engagement.</a:t>
            </a:r>
            <a:endParaRPr sz="2300">
              <a:solidFill>
                <a:srgbClr val="FF0000"/>
              </a:solidFill>
            </a:endParaRPr>
          </a:p>
          <a:p>
            <a:pPr indent="0" lvl="0" marL="0" rtl="0" algn="just">
              <a:spcBef>
                <a:spcPts val="0"/>
              </a:spcBef>
              <a:spcAft>
                <a:spcPts val="0"/>
              </a:spcAft>
              <a:buNone/>
            </a:pPr>
            <a:r>
              <a:t/>
            </a:r>
            <a:endParaRPr sz="2300">
              <a:solidFill>
                <a:srgbClr val="FF0000"/>
              </a:solidFill>
            </a:endParaRPr>
          </a:p>
          <a:p>
            <a:pPr indent="0" lvl="0" marL="0" rtl="0" algn="just">
              <a:spcBef>
                <a:spcPts val="0"/>
              </a:spcBef>
              <a:spcAft>
                <a:spcPts val="0"/>
              </a:spcAft>
              <a:buNone/>
            </a:pPr>
            <a:r>
              <a:rPr b="1" lang="en-US" sz="2300">
                <a:solidFill>
                  <a:srgbClr val="FF0000"/>
                </a:solidFill>
              </a:rPr>
              <a:t>Business Goal 6:</a:t>
            </a:r>
            <a:r>
              <a:rPr lang="en-US" sz="2300">
                <a:solidFill>
                  <a:srgbClr val="FF0000"/>
                </a:solidFill>
              </a:rPr>
              <a:t> Sales Performance Incentives</a:t>
            </a:r>
            <a:endParaRPr sz="2300">
              <a:solidFill>
                <a:srgbClr val="FF0000"/>
              </a:solidFill>
            </a:endParaRPr>
          </a:p>
          <a:p>
            <a:pPr indent="0" lvl="0" marL="0" rtl="0" algn="just">
              <a:spcBef>
                <a:spcPts val="0"/>
              </a:spcBef>
              <a:spcAft>
                <a:spcPts val="0"/>
              </a:spcAft>
              <a:buNone/>
            </a:pPr>
            <a:r>
              <a:rPr b="1" lang="en-US" sz="2300">
                <a:solidFill>
                  <a:srgbClr val="FF0000"/>
                </a:solidFill>
              </a:rPr>
              <a:t>Significance:</a:t>
            </a:r>
            <a:r>
              <a:rPr lang="en-US" sz="2300">
                <a:solidFill>
                  <a:srgbClr val="FF0000"/>
                </a:solidFill>
              </a:rPr>
              <a:t> Calculates incentives based on staff performance, encouraging higher sales.</a:t>
            </a:r>
            <a:endParaRPr sz="2300">
              <a:solidFill>
                <a:srgbClr val="FF0000"/>
              </a:solidFill>
            </a:endParaRPr>
          </a:p>
          <a:p>
            <a:pPr indent="0" lvl="0" marL="0" rtl="0" algn="just">
              <a:spcBef>
                <a:spcPts val="0"/>
              </a:spcBef>
              <a:spcAft>
                <a:spcPts val="0"/>
              </a:spcAft>
              <a:buNone/>
            </a:pPr>
            <a:r>
              <a:rPr b="1" lang="en-US" sz="2300">
                <a:solidFill>
                  <a:srgbClr val="FF0000"/>
                </a:solidFill>
              </a:rPr>
              <a:t>Real-World Application:</a:t>
            </a:r>
            <a:r>
              <a:rPr lang="en-US" sz="2300">
                <a:solidFill>
                  <a:srgbClr val="FF0000"/>
                </a:solidFill>
              </a:rPr>
              <a:t> Motivates staff to achieve higher sales figures, contributing to business growth.</a:t>
            </a:r>
            <a:endParaRPr sz="2300">
              <a:solidFill>
                <a:srgbClr val="FF0000"/>
              </a:solidFill>
            </a:endParaRPr>
          </a:p>
          <a:p>
            <a:pPr indent="-304800" lvl="0" marL="457200" rtl="0" algn="l">
              <a:spcBef>
                <a:spcPts val="480"/>
              </a:spcBef>
              <a:spcAft>
                <a:spcPts val="0"/>
              </a:spcAft>
              <a:buClr>
                <a:schemeClr val="dk1"/>
              </a:buClr>
              <a:buSzPts val="2400"/>
              <a:buNone/>
            </a:pPr>
            <a:r>
              <a:t/>
            </a:r>
            <a:endParaRPr sz="3000"/>
          </a:p>
        </p:txBody>
      </p:sp>
      <p:sp>
        <p:nvSpPr>
          <p:cNvPr id="107" name="Google Shape;107;g261e5a1da4b_0_36"/>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108" name="Google Shape;108;g261e5a1da4b_0_36"/>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109" name="Google Shape;109;g261e5a1da4b_0_36"/>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261e5a1da4b_0_45"/>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a:t>
            </a:r>
            <a:endParaRPr/>
          </a:p>
        </p:txBody>
      </p:sp>
      <p:sp>
        <p:nvSpPr>
          <p:cNvPr id="116" name="Google Shape;116;g261e5a1da4b_0_45"/>
          <p:cNvSpPr txBox="1"/>
          <p:nvPr>
            <p:ph idx="1" type="body"/>
          </p:nvPr>
        </p:nvSpPr>
        <p:spPr>
          <a:xfrm>
            <a:off x="457200" y="685800"/>
            <a:ext cx="8229600" cy="5246700"/>
          </a:xfrm>
          <a:prstGeom prst="rect">
            <a:avLst/>
          </a:prstGeom>
          <a:noFill/>
          <a:ln>
            <a:noFill/>
          </a:ln>
        </p:spPr>
        <p:txBody>
          <a:bodyPr anchorCtr="0" anchor="t" bIns="45700" lIns="91425" spcFirstLastPara="1" rIns="91425" wrap="square" tIns="45700">
            <a:normAutofit fontScale="25000" lnSpcReduction="20000"/>
          </a:bodyPr>
          <a:lstStyle/>
          <a:p>
            <a:pPr indent="0" lvl="0" marL="0" rtl="0" algn="just">
              <a:spcBef>
                <a:spcPts val="600"/>
              </a:spcBef>
              <a:spcAft>
                <a:spcPts val="0"/>
              </a:spcAft>
              <a:buNone/>
            </a:pPr>
            <a:r>
              <a:t/>
            </a:r>
            <a:endParaRPr sz="9200">
              <a:solidFill>
                <a:srgbClr val="FF0000"/>
              </a:solidFill>
            </a:endParaRPr>
          </a:p>
          <a:p>
            <a:pPr indent="0" lvl="0" marL="0" rtl="0" algn="just">
              <a:spcBef>
                <a:spcPts val="600"/>
              </a:spcBef>
              <a:spcAft>
                <a:spcPts val="0"/>
              </a:spcAft>
              <a:buNone/>
            </a:pPr>
            <a:r>
              <a:rPr b="1" lang="en-US" sz="9200">
                <a:solidFill>
                  <a:srgbClr val="FF0000"/>
                </a:solidFill>
              </a:rPr>
              <a:t>Business Goal 7: </a:t>
            </a:r>
            <a:r>
              <a:rPr lang="en-US" sz="9200">
                <a:solidFill>
                  <a:srgbClr val="FF0000"/>
                </a:solidFill>
              </a:rPr>
              <a:t>Evaluate Staff Performance</a:t>
            </a:r>
            <a:endParaRPr sz="9200">
              <a:solidFill>
                <a:srgbClr val="FF0000"/>
              </a:solidFill>
            </a:endParaRPr>
          </a:p>
          <a:p>
            <a:pPr indent="0" lvl="0" marL="0" rtl="0" algn="just">
              <a:spcBef>
                <a:spcPts val="600"/>
              </a:spcBef>
              <a:spcAft>
                <a:spcPts val="0"/>
              </a:spcAft>
              <a:buNone/>
            </a:pPr>
            <a:r>
              <a:rPr b="1" lang="en-US" sz="9200">
                <a:solidFill>
                  <a:srgbClr val="FF0000"/>
                </a:solidFill>
              </a:rPr>
              <a:t>Significance:</a:t>
            </a:r>
            <a:r>
              <a:rPr lang="en-US" sz="9200">
                <a:solidFill>
                  <a:srgbClr val="FF0000"/>
                </a:solidFill>
              </a:rPr>
              <a:t> Identifies staff with average customer ratings below 3.5 for performance evaluation.</a:t>
            </a:r>
            <a:endParaRPr sz="9200">
              <a:solidFill>
                <a:srgbClr val="FF0000"/>
              </a:solidFill>
            </a:endParaRPr>
          </a:p>
          <a:p>
            <a:pPr indent="0" lvl="0" marL="0" rtl="0" algn="just">
              <a:spcBef>
                <a:spcPts val="600"/>
              </a:spcBef>
              <a:spcAft>
                <a:spcPts val="0"/>
              </a:spcAft>
              <a:buNone/>
            </a:pPr>
            <a:r>
              <a:rPr b="1" lang="en-US" sz="9200">
                <a:solidFill>
                  <a:srgbClr val="FF0000"/>
                </a:solidFill>
              </a:rPr>
              <a:t>Real-World Application:</a:t>
            </a:r>
            <a:r>
              <a:rPr lang="en-US" sz="9200">
                <a:solidFill>
                  <a:srgbClr val="FF0000"/>
                </a:solidFill>
              </a:rPr>
              <a:t> Guides training and improvement strategies to enhance overall customer satisfaction.</a:t>
            </a:r>
            <a:endParaRPr sz="9200">
              <a:solidFill>
                <a:srgbClr val="FF0000"/>
              </a:solidFill>
            </a:endParaRPr>
          </a:p>
          <a:p>
            <a:pPr indent="0" lvl="0" marL="0" rtl="0" algn="just">
              <a:spcBef>
                <a:spcPts val="600"/>
              </a:spcBef>
              <a:spcAft>
                <a:spcPts val="0"/>
              </a:spcAft>
              <a:buNone/>
            </a:pPr>
            <a:r>
              <a:t/>
            </a:r>
            <a:endParaRPr sz="9200">
              <a:solidFill>
                <a:srgbClr val="FF0000"/>
              </a:solidFill>
            </a:endParaRPr>
          </a:p>
          <a:p>
            <a:pPr indent="0" lvl="0" marL="0" rtl="0" algn="just">
              <a:spcBef>
                <a:spcPts val="600"/>
              </a:spcBef>
              <a:spcAft>
                <a:spcPts val="0"/>
              </a:spcAft>
              <a:buNone/>
            </a:pPr>
            <a:r>
              <a:rPr b="1" lang="en-US" sz="9200">
                <a:solidFill>
                  <a:srgbClr val="FF0000"/>
                </a:solidFill>
              </a:rPr>
              <a:t>Business Goal 8:</a:t>
            </a:r>
            <a:r>
              <a:rPr lang="en-US" sz="9200">
                <a:solidFill>
                  <a:srgbClr val="FF0000"/>
                </a:solidFill>
              </a:rPr>
              <a:t> Analyze Payment Method Distribution</a:t>
            </a:r>
            <a:endParaRPr sz="9200">
              <a:solidFill>
                <a:srgbClr val="FF0000"/>
              </a:solidFill>
            </a:endParaRPr>
          </a:p>
          <a:p>
            <a:pPr indent="0" lvl="0" marL="0" rtl="0" algn="just">
              <a:spcBef>
                <a:spcPts val="600"/>
              </a:spcBef>
              <a:spcAft>
                <a:spcPts val="0"/>
              </a:spcAft>
              <a:buNone/>
            </a:pPr>
            <a:r>
              <a:rPr b="1" lang="en-US" sz="9200">
                <a:solidFill>
                  <a:srgbClr val="FF0000"/>
                </a:solidFill>
              </a:rPr>
              <a:t>Significance:</a:t>
            </a:r>
            <a:r>
              <a:rPr lang="en-US" sz="9200">
                <a:solidFill>
                  <a:srgbClr val="FF0000"/>
                </a:solidFill>
              </a:rPr>
              <a:t> Identifies the most used payment method for potential discount opportunities.</a:t>
            </a:r>
            <a:endParaRPr sz="9200">
              <a:solidFill>
                <a:srgbClr val="FF0000"/>
              </a:solidFill>
            </a:endParaRPr>
          </a:p>
          <a:p>
            <a:pPr indent="0" lvl="0" marL="0" rtl="0" algn="just">
              <a:spcBef>
                <a:spcPts val="600"/>
              </a:spcBef>
              <a:spcAft>
                <a:spcPts val="0"/>
              </a:spcAft>
              <a:buNone/>
            </a:pPr>
            <a:r>
              <a:rPr b="1" lang="en-US" sz="9200">
                <a:solidFill>
                  <a:srgbClr val="FF0000"/>
                </a:solidFill>
              </a:rPr>
              <a:t>Real-World Application:</a:t>
            </a:r>
            <a:r>
              <a:rPr lang="en-US" sz="9200">
                <a:solidFill>
                  <a:srgbClr val="FF0000"/>
                </a:solidFill>
              </a:rPr>
              <a:t> Helps in collaboration with specific banks for exclusive discounts, potentially boosting sales.</a:t>
            </a:r>
            <a:endParaRPr sz="3000"/>
          </a:p>
          <a:p>
            <a:pPr indent="-304800" lvl="0" marL="457200" rtl="0" algn="l">
              <a:spcBef>
                <a:spcPts val="480"/>
              </a:spcBef>
              <a:spcAft>
                <a:spcPts val="0"/>
              </a:spcAft>
              <a:buClr>
                <a:schemeClr val="dk1"/>
              </a:buClr>
              <a:buSzPct val="80000"/>
              <a:buNone/>
            </a:pPr>
            <a:r>
              <a:t/>
            </a:r>
            <a:endParaRPr sz="3000">
              <a:solidFill>
                <a:srgbClr val="FF0000"/>
              </a:solidFill>
            </a:endParaRPr>
          </a:p>
          <a:p>
            <a:pPr indent="-304800" lvl="0" marL="457200" rtl="0" algn="l">
              <a:spcBef>
                <a:spcPts val="480"/>
              </a:spcBef>
              <a:spcAft>
                <a:spcPts val="0"/>
              </a:spcAft>
              <a:buClr>
                <a:schemeClr val="dk1"/>
              </a:buClr>
              <a:buSzPct val="80000"/>
              <a:buNone/>
            </a:pPr>
            <a:r>
              <a:t/>
            </a:r>
            <a:endParaRPr sz="3000"/>
          </a:p>
          <a:p>
            <a:pPr indent="-304800" lvl="0" marL="457200" rtl="0" algn="l">
              <a:spcBef>
                <a:spcPts val="480"/>
              </a:spcBef>
              <a:spcAft>
                <a:spcPts val="0"/>
              </a:spcAft>
              <a:buClr>
                <a:schemeClr val="dk1"/>
              </a:buClr>
              <a:buSzPct val="80000"/>
              <a:buNone/>
            </a:pPr>
            <a:r>
              <a:t/>
            </a:r>
            <a:endParaRPr sz="3000"/>
          </a:p>
          <a:p>
            <a:pPr indent="-304800" lvl="0" marL="457200" rtl="0" algn="l">
              <a:spcBef>
                <a:spcPts val="480"/>
              </a:spcBef>
              <a:spcAft>
                <a:spcPts val="0"/>
              </a:spcAft>
              <a:buClr>
                <a:schemeClr val="dk1"/>
              </a:buClr>
              <a:buSzPct val="80000"/>
              <a:buNone/>
            </a:pPr>
            <a:r>
              <a:t/>
            </a:r>
            <a:endParaRPr sz="3000"/>
          </a:p>
          <a:p>
            <a:pPr indent="-304800" lvl="0" marL="457200" rtl="0" algn="l">
              <a:spcBef>
                <a:spcPts val="480"/>
              </a:spcBef>
              <a:spcAft>
                <a:spcPts val="0"/>
              </a:spcAft>
              <a:buClr>
                <a:schemeClr val="dk1"/>
              </a:buClr>
              <a:buSzPct val="80000"/>
              <a:buNone/>
            </a:pPr>
            <a:r>
              <a:t/>
            </a:r>
            <a:endParaRPr sz="3000"/>
          </a:p>
          <a:p>
            <a:pPr indent="-304800" lvl="0" marL="457200" rtl="0" algn="l">
              <a:spcBef>
                <a:spcPts val="480"/>
              </a:spcBef>
              <a:spcAft>
                <a:spcPts val="0"/>
              </a:spcAft>
              <a:buClr>
                <a:schemeClr val="dk1"/>
              </a:buClr>
              <a:buSzPct val="80000"/>
              <a:buNone/>
            </a:pPr>
            <a:r>
              <a:t/>
            </a:r>
            <a:endParaRPr sz="3000"/>
          </a:p>
          <a:p>
            <a:pPr indent="-304800" lvl="0" marL="457200" rtl="0" algn="l">
              <a:spcBef>
                <a:spcPts val="480"/>
              </a:spcBef>
              <a:spcAft>
                <a:spcPts val="0"/>
              </a:spcAft>
              <a:buClr>
                <a:schemeClr val="dk1"/>
              </a:buClr>
              <a:buSzPct val="80000"/>
              <a:buNone/>
            </a:pPr>
            <a:r>
              <a:t/>
            </a:r>
            <a:endParaRPr sz="3000"/>
          </a:p>
        </p:txBody>
      </p:sp>
      <p:sp>
        <p:nvSpPr>
          <p:cNvPr id="117" name="Google Shape;117;g261e5a1da4b_0_45"/>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118" name="Google Shape;118;g261e5a1da4b_0_45"/>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119" name="Google Shape;119;g261e5a1da4b_0_45"/>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3"/>
          <p:cNvSpPr txBox="1"/>
          <p:nvPr>
            <p:ph type="title"/>
          </p:nvPr>
        </p:nvSpPr>
        <p:spPr>
          <a:xfrm>
            <a:off x="457200" y="103188"/>
            <a:ext cx="8229600" cy="497447"/>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Overview</a:t>
            </a:r>
            <a:endParaRPr/>
          </a:p>
        </p:txBody>
      </p:sp>
      <p:sp>
        <p:nvSpPr>
          <p:cNvPr id="126" name="Google Shape;126;p3"/>
          <p:cNvSpPr txBox="1"/>
          <p:nvPr>
            <p:ph idx="1" type="body"/>
          </p:nvPr>
        </p:nvSpPr>
        <p:spPr>
          <a:xfrm>
            <a:off x="457200" y="685800"/>
            <a:ext cx="8229600" cy="5246688"/>
          </a:xfrm>
          <a:prstGeom prst="rect">
            <a:avLst/>
          </a:prstGeom>
          <a:noFill/>
          <a:ln>
            <a:noFill/>
          </a:ln>
        </p:spPr>
        <p:txBody>
          <a:bodyPr anchorCtr="0" anchor="t" bIns="45700" lIns="91425" spcFirstLastPara="1" rIns="91425" wrap="square" tIns="45700">
            <a:normAutofit/>
          </a:bodyPr>
          <a:lstStyle/>
          <a:p>
            <a:pPr indent="-457200" lvl="0" marL="457200" rtl="0" algn="l">
              <a:spcBef>
                <a:spcPts val="0"/>
              </a:spcBef>
              <a:spcAft>
                <a:spcPts val="0"/>
              </a:spcAft>
              <a:buClr>
                <a:srgbClr val="FF0000"/>
              </a:buClr>
              <a:buSzPts val="2800"/>
              <a:buChar char="⮚"/>
            </a:pPr>
            <a:r>
              <a:rPr b="1" lang="en-US">
                <a:solidFill>
                  <a:srgbClr val="FF0000"/>
                </a:solidFill>
              </a:rPr>
              <a:t>EER diagram</a:t>
            </a:r>
            <a:endParaRPr b="1">
              <a:solidFill>
                <a:srgbClr val="FF0000"/>
              </a:solidFill>
            </a:endParaRPr>
          </a:p>
          <a:p>
            <a:pPr indent="0" lvl="0" marL="457200" rtl="0" algn="l">
              <a:spcBef>
                <a:spcPts val="0"/>
              </a:spcBef>
              <a:spcAft>
                <a:spcPts val="0"/>
              </a:spcAft>
              <a:buNone/>
            </a:pPr>
            <a:r>
              <a:t/>
            </a:r>
            <a:endParaRPr/>
          </a:p>
        </p:txBody>
      </p:sp>
      <p:sp>
        <p:nvSpPr>
          <p:cNvPr id="127" name="Google Shape;127;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128" name="Google Shape;128;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129" name="Google Shape;129;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30" name="Google Shape;130;p3"/>
          <p:cNvPicPr preferRelativeResize="0"/>
          <p:nvPr/>
        </p:nvPicPr>
        <p:blipFill>
          <a:blip r:embed="rId3">
            <a:alphaModFix/>
          </a:blip>
          <a:stretch>
            <a:fillRect/>
          </a:stretch>
        </p:blipFill>
        <p:spPr>
          <a:xfrm>
            <a:off x="1313575" y="1224525"/>
            <a:ext cx="6129524" cy="4507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261e5a1da4b_0_54"/>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Overview</a:t>
            </a:r>
            <a:endParaRPr/>
          </a:p>
        </p:txBody>
      </p:sp>
      <p:sp>
        <p:nvSpPr>
          <p:cNvPr id="137" name="Google Shape;137;g261e5a1da4b_0_54"/>
          <p:cNvSpPr txBox="1"/>
          <p:nvPr>
            <p:ph idx="1" type="body"/>
          </p:nvPr>
        </p:nvSpPr>
        <p:spPr>
          <a:xfrm>
            <a:off x="457200" y="685800"/>
            <a:ext cx="8229600" cy="5246700"/>
          </a:xfrm>
          <a:prstGeom prst="rect">
            <a:avLst/>
          </a:prstGeom>
          <a:noFill/>
          <a:ln>
            <a:noFill/>
          </a:ln>
        </p:spPr>
        <p:txBody>
          <a:bodyPr anchorCtr="0" anchor="t" bIns="45700" lIns="91425" spcFirstLastPara="1" rIns="91425" wrap="square" tIns="45700">
            <a:normAutofit/>
          </a:bodyPr>
          <a:lstStyle/>
          <a:p>
            <a:pPr indent="-457200" lvl="0" marL="457200" rtl="0" algn="l">
              <a:spcBef>
                <a:spcPts val="560"/>
              </a:spcBef>
              <a:spcAft>
                <a:spcPts val="0"/>
              </a:spcAft>
              <a:buClr>
                <a:srgbClr val="FF0000"/>
              </a:buClr>
              <a:buSzPts val="2800"/>
              <a:buChar char="⮚"/>
            </a:pPr>
            <a:r>
              <a:rPr b="1" lang="en-US">
                <a:solidFill>
                  <a:srgbClr val="FF0000"/>
                </a:solidFill>
              </a:rPr>
              <a:t>T</a:t>
            </a:r>
            <a:r>
              <a:rPr b="1" lang="en-US">
                <a:solidFill>
                  <a:srgbClr val="FF0000"/>
                </a:solidFill>
              </a:rPr>
              <a:t>he relational schema</a:t>
            </a:r>
            <a:endParaRPr b="1"/>
          </a:p>
          <a:p>
            <a:pPr indent="0" lvl="0" marL="457200" rtl="0" algn="l">
              <a:spcBef>
                <a:spcPts val="560"/>
              </a:spcBef>
              <a:spcAft>
                <a:spcPts val="0"/>
              </a:spcAft>
              <a:buNone/>
            </a:pPr>
            <a:r>
              <a:t/>
            </a:r>
            <a:endParaRPr/>
          </a:p>
        </p:txBody>
      </p:sp>
      <p:sp>
        <p:nvSpPr>
          <p:cNvPr id="138" name="Google Shape;138;g261e5a1da4b_0_54"/>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139" name="Google Shape;139;g261e5a1da4b_0_54"/>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140" name="Google Shape;140;g261e5a1da4b_0_54"/>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41" name="Google Shape;141;g261e5a1da4b_0_54"/>
          <p:cNvPicPr preferRelativeResize="0"/>
          <p:nvPr/>
        </p:nvPicPr>
        <p:blipFill>
          <a:blip r:embed="rId3">
            <a:alphaModFix/>
          </a:blip>
          <a:stretch>
            <a:fillRect/>
          </a:stretch>
        </p:blipFill>
        <p:spPr>
          <a:xfrm rot="5400000">
            <a:off x="1674762" y="1717664"/>
            <a:ext cx="4788352" cy="371752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261e5a1da4b_0_63"/>
          <p:cNvSpPr txBox="1"/>
          <p:nvPr>
            <p:ph type="title"/>
          </p:nvPr>
        </p:nvSpPr>
        <p:spPr>
          <a:xfrm>
            <a:off x="457200" y="103188"/>
            <a:ext cx="8229600" cy="49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66092"/>
              </a:buClr>
              <a:buSzPts val="3600"/>
              <a:buFont typeface="Calibri"/>
              <a:buNone/>
            </a:pPr>
            <a:r>
              <a:rPr b="1" lang="en-US">
                <a:solidFill>
                  <a:srgbClr val="366092"/>
                </a:solidFill>
              </a:rPr>
              <a:t>Project Overview</a:t>
            </a:r>
            <a:endParaRPr/>
          </a:p>
        </p:txBody>
      </p:sp>
      <p:sp>
        <p:nvSpPr>
          <p:cNvPr id="148" name="Google Shape;148;g261e5a1da4b_0_63"/>
          <p:cNvSpPr txBox="1"/>
          <p:nvPr>
            <p:ph idx="1" type="body"/>
          </p:nvPr>
        </p:nvSpPr>
        <p:spPr>
          <a:xfrm>
            <a:off x="457200" y="685800"/>
            <a:ext cx="8229600" cy="5246700"/>
          </a:xfrm>
          <a:prstGeom prst="rect">
            <a:avLst/>
          </a:prstGeom>
          <a:noFill/>
          <a:ln>
            <a:noFill/>
          </a:ln>
        </p:spPr>
        <p:txBody>
          <a:bodyPr anchorCtr="0" anchor="t" bIns="45700" lIns="91425" spcFirstLastPara="1" rIns="91425" wrap="square" tIns="45700">
            <a:normAutofit fontScale="55000" lnSpcReduction="20000"/>
          </a:bodyPr>
          <a:lstStyle/>
          <a:p>
            <a:pPr indent="0" lvl="0" marL="457200" rtl="0" algn="l">
              <a:spcBef>
                <a:spcPts val="560"/>
              </a:spcBef>
              <a:spcAft>
                <a:spcPts val="0"/>
              </a:spcAft>
              <a:buNone/>
            </a:pPr>
            <a:r>
              <a:t/>
            </a:r>
            <a:endParaRPr/>
          </a:p>
          <a:p>
            <a:pPr indent="-377190" lvl="0" marL="457200" rtl="0" algn="l">
              <a:spcBef>
                <a:spcPts val="560"/>
              </a:spcBef>
              <a:spcAft>
                <a:spcPts val="0"/>
              </a:spcAft>
              <a:buClr>
                <a:srgbClr val="FF0000"/>
              </a:buClr>
              <a:buSzPct val="100000"/>
              <a:buChar char="⮚"/>
            </a:pPr>
            <a:r>
              <a:rPr lang="en-US">
                <a:solidFill>
                  <a:srgbClr val="FF0000"/>
                </a:solidFill>
              </a:rPr>
              <a:t>F23_S002_T4_person: 200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F23_S002_T4_person_email: 200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F23_S002_T4_person_phone: 200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F23_S002_T4_staff: 100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F23_S002_T4_customer: 100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F23_S002_T4_promotion: 50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F23_S002_T4_products: 30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F23_S002_T4_products_brand: 30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F23_S002_T4_products_model: 30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F23_S002_T4_purchase: 50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F23_S002_T4_staffdoespromotion: 50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F23_S002_T4_staffsellsproducts: 300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F23_S002_T4_customerbenefitsfrompromotion: 50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F23_S002_T4_customerbuysproducts: 56 rows</a:t>
            </a:r>
            <a:endParaRPr>
              <a:solidFill>
                <a:srgbClr val="FF0000"/>
              </a:solidFill>
            </a:endParaRPr>
          </a:p>
          <a:p>
            <a:pPr indent="-377190" lvl="0" marL="457200" rtl="0" algn="l">
              <a:spcBef>
                <a:spcPts val="560"/>
              </a:spcBef>
              <a:spcAft>
                <a:spcPts val="0"/>
              </a:spcAft>
              <a:buClr>
                <a:srgbClr val="FF0000"/>
              </a:buClr>
              <a:buSzPct val="100000"/>
              <a:buChar char="⮚"/>
            </a:pPr>
            <a:r>
              <a:rPr lang="en-US">
                <a:solidFill>
                  <a:srgbClr val="FF0000"/>
                </a:solidFill>
              </a:rPr>
              <a:t>F23_S002_T4_promotiononproducts: 50 rows</a:t>
            </a:r>
            <a:endParaRPr>
              <a:solidFill>
                <a:srgbClr val="FF0000"/>
              </a:solidFill>
            </a:endParaRPr>
          </a:p>
          <a:p>
            <a:pPr indent="0" lvl="0" marL="742950" rtl="0" algn="l">
              <a:spcBef>
                <a:spcPts val="480"/>
              </a:spcBef>
              <a:spcAft>
                <a:spcPts val="0"/>
              </a:spcAft>
              <a:buNone/>
            </a:pPr>
            <a:r>
              <a:t/>
            </a:r>
            <a:endParaRPr i="1" sz="2400">
              <a:solidFill>
                <a:srgbClr val="FF0000"/>
              </a:solidFill>
            </a:endParaRPr>
          </a:p>
          <a:p>
            <a:pPr indent="-217169" lvl="1" marL="742950" rtl="0" algn="l">
              <a:spcBef>
                <a:spcPts val="480"/>
              </a:spcBef>
              <a:spcAft>
                <a:spcPts val="0"/>
              </a:spcAft>
              <a:buClr>
                <a:srgbClr val="FF0000"/>
              </a:buClr>
              <a:buSzPct val="100000"/>
              <a:buChar char="▪"/>
            </a:pPr>
            <a:r>
              <a:rPr i="1" lang="en-US" sz="2400">
                <a:solidFill>
                  <a:srgbClr val="FF0000"/>
                </a:solidFill>
              </a:rPr>
              <a:t>There are a total of 15 tables created and 1,046 rows have been inserted across all tables.</a:t>
            </a:r>
            <a:endParaRPr/>
          </a:p>
          <a:p>
            <a:pPr indent="0" lvl="0" marL="0" rtl="0" algn="l">
              <a:spcBef>
                <a:spcPts val="480"/>
              </a:spcBef>
              <a:spcAft>
                <a:spcPts val="0"/>
              </a:spcAft>
              <a:buNone/>
            </a:pPr>
            <a:r>
              <a:t/>
            </a:r>
            <a:endParaRPr/>
          </a:p>
        </p:txBody>
      </p:sp>
      <p:sp>
        <p:nvSpPr>
          <p:cNvPr id="149" name="Google Shape;149;g261e5a1da4b_0_63"/>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Fall 2023</a:t>
            </a:r>
            <a:endParaRPr/>
          </a:p>
        </p:txBody>
      </p:sp>
      <p:sp>
        <p:nvSpPr>
          <p:cNvPr id="150" name="Google Shape;150;g261e5a1da4b_0_63"/>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CSE5330-003: Team_4</a:t>
            </a:r>
            <a:endParaRPr/>
          </a:p>
        </p:txBody>
      </p:sp>
      <p:sp>
        <p:nvSpPr>
          <p:cNvPr id="151" name="Google Shape;151;g261e5a1da4b_0_63"/>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2012-02-10T18:53:29Z</dcterms:created>
  <dc:creator>Abhishek Santra</dc:creator>
</cp:coreProperties>
</file>